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046" autoAdjust="0"/>
    <p:restoredTop sz="94732" autoAdjust="0"/>
  </p:normalViewPr>
  <p:slideViewPr>
    <p:cSldViewPr snapToGrid="0" snapToObjects="1" showGuides="1">
      <p:cViewPr>
        <p:scale>
          <a:sx n="56" d="100"/>
          <a:sy n="56" d="100"/>
        </p:scale>
        <p:origin x="-1200" y="-1480"/>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2/17/17</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64483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63"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2"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3"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58"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0"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81"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8"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90"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3"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7"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8"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6"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7"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8"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9"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0"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1"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29"/>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userDrawn="1"/>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userDrawn="1"/>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 Placeholder 175"/>
          <p:cNvSpPr>
            <a:spLocks noGrp="1"/>
          </p:cNvSpPr>
          <p:nvPr>
            <p:ph type="body" sz="quarter" idx="22"/>
          </p:nvPr>
        </p:nvSpPr>
        <p:spPr>
          <a:xfrm>
            <a:off x="604860" y="13437626"/>
            <a:ext cx="6280547" cy="428684"/>
          </a:xfrm>
        </p:spPr>
        <p:txBody>
          <a:bodyPr/>
          <a:lstStyle/>
          <a:p>
            <a:r>
              <a:rPr lang="en-US" smtClean="0"/>
              <a:t>METHODS</a:t>
            </a:r>
            <a:endParaRPr lang="en-US" dirty="0"/>
          </a:p>
        </p:txBody>
      </p:sp>
      <p:sp>
        <p:nvSpPr>
          <p:cNvPr id="8" name="Rectangle 7"/>
          <p:cNvSpPr/>
          <p:nvPr/>
        </p:nvSpPr>
        <p:spPr>
          <a:xfrm>
            <a:off x="7445829" y="13777551"/>
            <a:ext cx="5878286" cy="2015410"/>
          </a:xfrm>
          <a:prstGeom prst="rect">
            <a:avLst/>
          </a:prstGeom>
          <a:solidFill>
            <a:schemeClr val="bg1"/>
          </a:solidFill>
          <a:ln>
            <a:solidFill>
              <a:schemeClr val="bg1">
                <a:lumMod val="9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151016" y="3537095"/>
            <a:ext cx="5878286" cy="1177152"/>
          </a:xfrm>
          <a:prstGeom prst="rect">
            <a:avLst/>
          </a:prstGeom>
          <a:solidFill>
            <a:schemeClr val="bg1"/>
          </a:solidFill>
          <a:ln>
            <a:solidFill>
              <a:schemeClr val="bg1">
                <a:lumMod val="9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 Placeholder 174"/>
          <p:cNvSpPr>
            <a:spLocks noGrp="1"/>
          </p:cNvSpPr>
          <p:nvPr>
            <p:ph type="body" sz="quarter" idx="21"/>
          </p:nvPr>
        </p:nvSpPr>
        <p:spPr>
          <a:xfrm>
            <a:off x="7241977" y="2678988"/>
            <a:ext cx="6296007" cy="14643116"/>
          </a:xfrm>
        </p:spPr>
        <p:txBody>
          <a:bodyPr/>
          <a:lstStyle/>
          <a:p>
            <a:r>
              <a:rPr lang="en-US" sz="1600" b="1" dirty="0" smtClean="0"/>
              <a:t>excluded</a:t>
            </a:r>
            <a:r>
              <a:rPr lang="en-US" sz="1600" dirty="0" smtClean="0"/>
              <a:t> </a:t>
            </a:r>
            <a:r>
              <a:rPr lang="en-US" sz="1600" dirty="0"/>
              <a:t>from analysis if there was incomplete clinical data or diagnostically limited PET-CT </a:t>
            </a:r>
            <a:r>
              <a:rPr lang="en-US" sz="1600" dirty="0" smtClean="0"/>
              <a:t>scans.  This </a:t>
            </a:r>
            <a:r>
              <a:rPr lang="en-US" sz="1600" dirty="0"/>
              <a:t>yielded 73 patients for our evaluation.  </a:t>
            </a:r>
          </a:p>
          <a:p>
            <a:endParaRPr lang="en-US" sz="1000" dirty="0"/>
          </a:p>
          <a:p>
            <a:r>
              <a:rPr lang="de-DE" sz="1600" dirty="0" smtClean="0"/>
              <a:t>Clinical</a:t>
            </a:r>
            <a:r>
              <a:rPr lang="en-US" sz="1600" dirty="0" smtClean="0"/>
              <a:t> </a:t>
            </a:r>
            <a:r>
              <a:rPr lang="en-US" sz="1600" dirty="0"/>
              <a:t>data were collected, including</a:t>
            </a:r>
            <a:r>
              <a:rPr lang="en-US" sz="1600" dirty="0" smtClean="0"/>
              <a:t>: </a:t>
            </a:r>
            <a:r>
              <a:rPr lang="en-US" sz="1600" dirty="0"/>
              <a:t>(1) </a:t>
            </a:r>
            <a:r>
              <a:rPr lang="en-US" sz="1600" b="1" dirty="0"/>
              <a:t>demographics</a:t>
            </a:r>
            <a:r>
              <a:rPr lang="en-US" sz="1600" dirty="0"/>
              <a:t> (i.e., age, sex, race, height, weight, body mass index (BMI)), (2) </a:t>
            </a:r>
            <a:r>
              <a:rPr lang="en-US" sz="1600" b="1" dirty="0"/>
              <a:t>stage</a:t>
            </a:r>
            <a:r>
              <a:rPr lang="en-US" sz="1600" dirty="0"/>
              <a:t> (International Staging System) and </a:t>
            </a:r>
            <a:r>
              <a:rPr lang="en-US" sz="1600" b="1" dirty="0"/>
              <a:t>laboratory results</a:t>
            </a:r>
            <a:r>
              <a:rPr lang="en-US" sz="1600" dirty="0"/>
              <a:t> (i.e., albumin, calcium, creatinine, light chains, M protein, </a:t>
            </a:r>
            <a:r>
              <a:rPr lang="en-US" sz="1600" dirty="0" err="1"/>
              <a:t>Bence</a:t>
            </a:r>
            <a:r>
              <a:rPr lang="en-US" sz="1600" dirty="0"/>
              <a:t> Jones protein</a:t>
            </a:r>
            <a:r>
              <a:rPr lang="en-US" sz="1600" dirty="0" smtClean="0"/>
              <a:t>), </a:t>
            </a:r>
            <a:r>
              <a:rPr lang="en-US" sz="1600" dirty="0"/>
              <a:t>and (3) </a:t>
            </a:r>
            <a:r>
              <a:rPr lang="en-US" sz="1600" b="1" dirty="0"/>
              <a:t>patient outcome</a:t>
            </a:r>
            <a:r>
              <a:rPr lang="en-US" sz="1600" dirty="0"/>
              <a:t> after 1 year (i.e., SMM, MM, death).</a:t>
            </a:r>
          </a:p>
          <a:p>
            <a:endParaRPr lang="en-US" sz="1000" b="1" dirty="0" smtClean="0"/>
          </a:p>
          <a:p>
            <a:endParaRPr lang="en-US" sz="1000" b="1" dirty="0"/>
          </a:p>
          <a:p>
            <a:endParaRPr lang="en-US" sz="1000" b="1" dirty="0" smtClean="0"/>
          </a:p>
          <a:p>
            <a:endParaRPr lang="en-US" sz="1000" b="1" dirty="0"/>
          </a:p>
          <a:p>
            <a:endParaRPr lang="en-US" sz="1000" b="1" dirty="0" smtClean="0"/>
          </a:p>
          <a:p>
            <a:endParaRPr lang="en-US" sz="1000" b="1" dirty="0"/>
          </a:p>
          <a:p>
            <a:endParaRPr lang="en-US" sz="1000" b="1" dirty="0" smtClean="0"/>
          </a:p>
          <a:p>
            <a:endParaRPr lang="en-US" sz="1000" b="1" dirty="0"/>
          </a:p>
          <a:p>
            <a:endParaRPr lang="en-US" sz="1000" b="1" dirty="0" smtClean="0"/>
          </a:p>
          <a:p>
            <a:endParaRPr lang="en-US" sz="1000" b="1" dirty="0"/>
          </a:p>
          <a:p>
            <a:endParaRPr lang="en-US" sz="1000" b="1" dirty="0" smtClean="0"/>
          </a:p>
          <a:p>
            <a:endParaRPr lang="en-US" sz="1000" b="1" dirty="0"/>
          </a:p>
          <a:p>
            <a:endParaRPr lang="en-US" sz="1000" b="1" dirty="0" smtClean="0"/>
          </a:p>
          <a:p>
            <a:endParaRPr lang="en-US" sz="1000" b="1" dirty="0"/>
          </a:p>
          <a:p>
            <a:endParaRPr lang="en-US" sz="1000" b="1" dirty="0" smtClean="0"/>
          </a:p>
          <a:p>
            <a:endParaRPr lang="en-US" sz="1000" b="1" dirty="0" smtClean="0"/>
          </a:p>
          <a:p>
            <a:endParaRPr lang="en-US" sz="1000" b="1" dirty="0"/>
          </a:p>
          <a:p>
            <a:endParaRPr lang="en-US" sz="1000" b="1" dirty="0" smtClean="0"/>
          </a:p>
          <a:p>
            <a:endParaRPr lang="en-US" sz="1000" b="1" dirty="0"/>
          </a:p>
          <a:p>
            <a:endParaRPr lang="en-US" sz="1000" b="1" dirty="0" smtClean="0"/>
          </a:p>
          <a:p>
            <a:endParaRPr lang="en-US" sz="1000" b="1" dirty="0"/>
          </a:p>
          <a:p>
            <a:endParaRPr lang="en-US" sz="1000" b="1" dirty="0" smtClean="0"/>
          </a:p>
          <a:p>
            <a:endParaRPr lang="en-US" sz="1000" b="1" dirty="0" smtClean="0"/>
          </a:p>
          <a:p>
            <a:endParaRPr lang="en-US" sz="1000" b="1" dirty="0"/>
          </a:p>
          <a:p>
            <a:endParaRPr lang="en-US" sz="1000" b="1" dirty="0" smtClean="0"/>
          </a:p>
          <a:p>
            <a:endParaRPr lang="en-US" sz="1000" b="1" dirty="0"/>
          </a:p>
          <a:p>
            <a:endParaRPr lang="en-US" sz="1000" b="1" dirty="0" smtClean="0"/>
          </a:p>
          <a:p>
            <a:endParaRPr lang="en-US" sz="1000" b="1" dirty="0"/>
          </a:p>
          <a:p>
            <a:endParaRPr lang="en-US" sz="1000" b="1" dirty="0" smtClean="0"/>
          </a:p>
          <a:p>
            <a:endParaRPr lang="en-US" sz="400" b="1" dirty="0" smtClean="0"/>
          </a:p>
          <a:p>
            <a:r>
              <a:rPr lang="en-US" sz="1600" b="1" dirty="0" smtClean="0"/>
              <a:t>CT </a:t>
            </a:r>
            <a:r>
              <a:rPr lang="en-US" sz="1600" b="1" dirty="0"/>
              <a:t>Measurements   </a:t>
            </a:r>
            <a:endParaRPr lang="en-US" sz="1600" dirty="0"/>
          </a:p>
          <a:p>
            <a:r>
              <a:rPr lang="en-US" sz="1600" dirty="0"/>
              <a:t>Measurements were made by a medical student after a training phase and then with subsequent quality assurance and agreement by consensus provided by a board-certified radiologist with 20 years of subspecialty experience in musculoskeletal imaging.  Measurements were blinded to all clinical data and were carried out with </a:t>
            </a:r>
            <a:r>
              <a:rPr lang="en-US" sz="1600" dirty="0" smtClean="0"/>
              <a:t>clinical </a:t>
            </a:r>
            <a:r>
              <a:rPr lang="en-US" sz="1600" dirty="0"/>
              <a:t>PACS software (</a:t>
            </a:r>
            <a:r>
              <a:rPr lang="en-US" sz="1600" dirty="0" err="1"/>
              <a:t>iSite</a:t>
            </a:r>
            <a:r>
              <a:rPr lang="en-US" sz="1600" dirty="0"/>
              <a:t> </a:t>
            </a:r>
            <a:r>
              <a:rPr lang="en-US" sz="1600" dirty="0" smtClean="0"/>
              <a:t>v3.6</a:t>
            </a:r>
            <a:r>
              <a:rPr lang="en-US" sz="1600" dirty="0"/>
              <a:t>, Philips Healthcare) that is used </a:t>
            </a:r>
            <a:r>
              <a:rPr lang="en-US" sz="1600" dirty="0" smtClean="0"/>
              <a:t>routinely by healthcare </a:t>
            </a:r>
            <a:r>
              <a:rPr lang="en-US" sz="1600" dirty="0"/>
              <a:t>providers in the UC Davis Health enterprise.  </a:t>
            </a:r>
            <a:endParaRPr lang="en-US" sz="1600" dirty="0" smtClean="0"/>
          </a:p>
          <a:p>
            <a:endParaRPr lang="en-US" sz="400" dirty="0"/>
          </a:p>
          <a:p>
            <a:r>
              <a:rPr lang="en-US" sz="1600" dirty="0"/>
              <a:t>Using non-contrast axial CT images, a total of 13 regions of interest to assess bone, muscle, and adipose tissue were outlined for each patient at 4 anatomic levels (</a:t>
            </a:r>
            <a:r>
              <a:rPr lang="en-US" sz="1600" b="1" dirty="0"/>
              <a:t>Figure 1</a:t>
            </a:r>
            <a:r>
              <a:rPr lang="en-US" sz="1600" dirty="0"/>
              <a:t>):  </a:t>
            </a:r>
            <a:endParaRPr lang="en-US" sz="1600" dirty="0" smtClean="0"/>
          </a:p>
          <a:p>
            <a:r>
              <a:rPr lang="en-US" sz="1600" dirty="0" smtClean="0"/>
              <a:t>   T12 </a:t>
            </a:r>
            <a:r>
              <a:rPr lang="en-US" sz="1600" dirty="0" smtClean="0"/>
              <a:t>level: Vertebral </a:t>
            </a:r>
            <a:r>
              <a:rPr lang="en-US" sz="1600" dirty="0"/>
              <a:t>body (cancellous bone) &amp; visceral </a:t>
            </a:r>
            <a:r>
              <a:rPr lang="en-US" sz="1600" dirty="0" smtClean="0"/>
              <a:t>fat</a:t>
            </a:r>
            <a:endParaRPr lang="en-US" sz="1600" dirty="0"/>
          </a:p>
          <a:p>
            <a:r>
              <a:rPr lang="en-US" sz="1600" dirty="0"/>
              <a:t> </a:t>
            </a:r>
            <a:r>
              <a:rPr lang="en-US" sz="1600" dirty="0" smtClean="0"/>
              <a:t>                  Right and left </a:t>
            </a:r>
            <a:r>
              <a:rPr lang="en-US" sz="1600" dirty="0" err="1"/>
              <a:t>paraspinal</a:t>
            </a:r>
            <a:r>
              <a:rPr lang="en-US" sz="1600" dirty="0"/>
              <a:t> </a:t>
            </a:r>
            <a:r>
              <a:rPr lang="en-US" sz="1600" dirty="0" smtClean="0"/>
              <a:t>muscles</a:t>
            </a:r>
            <a:endParaRPr lang="en-US" sz="1600" dirty="0"/>
          </a:p>
          <a:p>
            <a:r>
              <a:rPr lang="en-US" sz="1600" dirty="0" smtClean="0"/>
              <a:t>   L4 level:   Vertebral </a:t>
            </a:r>
            <a:r>
              <a:rPr lang="en-US" sz="1600" dirty="0"/>
              <a:t>body (cancellous bone) &amp; visceral fat </a:t>
            </a:r>
            <a:endParaRPr lang="en-US" sz="1600" dirty="0" smtClean="0"/>
          </a:p>
          <a:p>
            <a:r>
              <a:rPr lang="en-US" sz="1600" dirty="0"/>
              <a:t> </a:t>
            </a:r>
            <a:r>
              <a:rPr lang="en-US" sz="1600" dirty="0" smtClean="0"/>
              <a:t>                  Right </a:t>
            </a:r>
            <a:r>
              <a:rPr lang="en-US" sz="1600" dirty="0"/>
              <a:t>and left</a:t>
            </a:r>
            <a:r>
              <a:rPr lang="en-US" sz="1600" dirty="0" smtClean="0"/>
              <a:t> </a:t>
            </a:r>
            <a:r>
              <a:rPr lang="en-US" sz="1600" dirty="0"/>
              <a:t>psoas </a:t>
            </a:r>
            <a:r>
              <a:rPr lang="en-US" sz="1600" dirty="0" smtClean="0"/>
              <a:t>muscle</a:t>
            </a:r>
            <a:endParaRPr lang="en-US" sz="1600" dirty="0"/>
          </a:p>
          <a:p>
            <a:r>
              <a:rPr lang="en-US" sz="1600" dirty="0" smtClean="0"/>
              <a:t>   Femoral neck: Rectus </a:t>
            </a:r>
            <a:r>
              <a:rPr lang="en-US" sz="1600" dirty="0" err="1"/>
              <a:t>femoris</a:t>
            </a:r>
            <a:r>
              <a:rPr lang="en-US" sz="1600" dirty="0"/>
              <a:t> muscle &amp; cancellous </a:t>
            </a:r>
            <a:r>
              <a:rPr lang="en-US" sz="1600" dirty="0" smtClean="0"/>
              <a:t>bone</a:t>
            </a:r>
            <a:endParaRPr lang="en-US" sz="1600" dirty="0"/>
          </a:p>
          <a:p>
            <a:r>
              <a:rPr lang="en-US" sz="1600" dirty="0" smtClean="0"/>
              <a:t>   Mid thigh: Rectus </a:t>
            </a:r>
            <a:r>
              <a:rPr lang="en-US" sz="1600" dirty="0" err="1"/>
              <a:t>femoris</a:t>
            </a:r>
            <a:r>
              <a:rPr lang="en-US" sz="1600" dirty="0"/>
              <a:t> muscle &amp; </a:t>
            </a:r>
            <a:r>
              <a:rPr lang="en-US" sz="1600" dirty="0" smtClean="0"/>
              <a:t>fat</a:t>
            </a:r>
            <a:endParaRPr lang="en-US" sz="1600" dirty="0"/>
          </a:p>
          <a:p>
            <a:r>
              <a:rPr lang="en-US" sz="1600" dirty="0" smtClean="0"/>
              <a:t>                   Cancellous bone</a:t>
            </a:r>
          </a:p>
          <a:p>
            <a:pPr lvl="0"/>
            <a:endParaRPr lang="en-US" sz="100" dirty="0" smtClean="0"/>
          </a:p>
          <a:p>
            <a:pPr lvl="0"/>
            <a:endParaRPr lang="en-US" sz="100" dirty="0" smtClean="0"/>
          </a:p>
          <a:p>
            <a:pPr lvl="0"/>
            <a:endParaRPr lang="en-US" sz="100" dirty="0"/>
          </a:p>
          <a:p>
            <a:pPr lvl="0"/>
            <a:endParaRPr lang="en-US" sz="100" dirty="0" smtClean="0"/>
          </a:p>
          <a:p>
            <a:pPr lvl="0"/>
            <a:endParaRPr lang="en-US" sz="1600" dirty="0" smtClean="0"/>
          </a:p>
          <a:p>
            <a:pPr lvl="0"/>
            <a:endParaRPr lang="en-US" sz="1600" dirty="0" smtClean="0"/>
          </a:p>
          <a:p>
            <a:pPr lvl="0"/>
            <a:endParaRPr lang="en-US" sz="1600" dirty="0"/>
          </a:p>
          <a:p>
            <a:endParaRPr lang="en-US" sz="1600" dirty="0"/>
          </a:p>
        </p:txBody>
      </p:sp>
      <p:sp>
        <p:nvSpPr>
          <p:cNvPr id="171" name="Text Placeholder 170"/>
          <p:cNvSpPr>
            <a:spLocks noGrp="1"/>
          </p:cNvSpPr>
          <p:nvPr>
            <p:ph type="body" sz="quarter" idx="11"/>
          </p:nvPr>
        </p:nvSpPr>
        <p:spPr>
          <a:xfrm>
            <a:off x="576461" y="2649219"/>
            <a:ext cx="6277447" cy="443493"/>
          </a:xfrm>
        </p:spPr>
        <p:txBody>
          <a:bodyPr/>
          <a:lstStyle/>
          <a:p>
            <a:r>
              <a:rPr lang="en-US" dirty="0" smtClean="0"/>
              <a:t>INTRODUCTION</a:t>
            </a:r>
            <a:endParaRPr lang="en-US" dirty="0"/>
          </a:p>
        </p:txBody>
      </p:sp>
      <p:sp>
        <p:nvSpPr>
          <p:cNvPr id="174" name="Text Placeholder 173"/>
          <p:cNvSpPr>
            <a:spLocks noGrp="1"/>
          </p:cNvSpPr>
          <p:nvPr>
            <p:ph type="body" sz="quarter" idx="20"/>
          </p:nvPr>
        </p:nvSpPr>
        <p:spPr>
          <a:xfrm>
            <a:off x="576461" y="10196477"/>
            <a:ext cx="6281539" cy="428684"/>
          </a:xfrm>
        </p:spPr>
        <p:txBody>
          <a:bodyPr/>
          <a:lstStyle/>
          <a:p>
            <a:r>
              <a:rPr lang="en-US" dirty="0" smtClean="0"/>
              <a:t>OBJECTIVES</a:t>
            </a:r>
            <a:endParaRPr lang="en-US" dirty="0"/>
          </a:p>
        </p:txBody>
      </p:sp>
      <p:sp>
        <p:nvSpPr>
          <p:cNvPr id="177" name="Text Placeholder 176"/>
          <p:cNvSpPr>
            <a:spLocks noGrp="1"/>
          </p:cNvSpPr>
          <p:nvPr>
            <p:ph type="body" sz="quarter" idx="23"/>
          </p:nvPr>
        </p:nvSpPr>
        <p:spPr>
          <a:xfrm>
            <a:off x="13904061" y="6895651"/>
            <a:ext cx="6280546" cy="6086928"/>
          </a:xfrm>
          <a:noFill/>
        </p:spPr>
        <p:txBody>
          <a:bodyPr/>
          <a:lstStyle/>
          <a:p>
            <a:r>
              <a:rPr lang="en-US" sz="1600" b="1" dirty="0"/>
              <a:t>Patient Characteristics &amp; Outcomes</a:t>
            </a:r>
            <a:endParaRPr lang="en-US" sz="1600" dirty="0"/>
          </a:p>
          <a:p>
            <a:r>
              <a:rPr lang="en-US" sz="1600" dirty="0"/>
              <a:t>Demographic and clinical characteristics are detailed in </a:t>
            </a:r>
            <a:r>
              <a:rPr lang="en-US" sz="1600" b="1" dirty="0"/>
              <a:t>Table 1</a:t>
            </a:r>
            <a:r>
              <a:rPr lang="en-US" sz="1600" dirty="0"/>
              <a:t>.  Of 73 patients with SMM, 24 (32.9%) progressed to MM and 4 (5.5%) </a:t>
            </a:r>
            <a:r>
              <a:rPr lang="en-US" sz="1600" dirty="0" smtClean="0"/>
              <a:t>died.  </a:t>
            </a:r>
            <a:r>
              <a:rPr lang="en-US" sz="1600" dirty="0"/>
              <a:t>Clinical follow-up duration averaged 3.02 years (range, 0 -11.65 years</a:t>
            </a:r>
            <a:r>
              <a:rPr lang="en-US" sz="1600" dirty="0" smtClean="0"/>
              <a:t>). </a:t>
            </a:r>
            <a:endParaRPr lang="en-US" sz="16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600" dirty="0"/>
          </a:p>
          <a:p>
            <a:endParaRPr lang="en-US" sz="1000" dirty="0" smtClean="0"/>
          </a:p>
        </p:txBody>
      </p:sp>
      <p:sp>
        <p:nvSpPr>
          <p:cNvPr id="178" name="Text Placeholder 177"/>
          <p:cNvSpPr>
            <a:spLocks noGrp="1"/>
          </p:cNvSpPr>
          <p:nvPr>
            <p:ph type="body" sz="quarter" idx="24"/>
          </p:nvPr>
        </p:nvSpPr>
        <p:spPr>
          <a:xfrm>
            <a:off x="13951929" y="6626746"/>
            <a:ext cx="6286500" cy="428684"/>
          </a:xfrm>
        </p:spPr>
        <p:txBody>
          <a:bodyPr/>
          <a:lstStyle/>
          <a:p>
            <a:r>
              <a:rPr lang="en-US" dirty="0" smtClean="0"/>
              <a:t>RESULTS</a:t>
            </a:r>
            <a:endParaRPr lang="en-US" dirty="0"/>
          </a:p>
        </p:txBody>
      </p:sp>
      <p:sp>
        <p:nvSpPr>
          <p:cNvPr id="179" name="Text Placeholder 178"/>
          <p:cNvSpPr>
            <a:spLocks noGrp="1"/>
          </p:cNvSpPr>
          <p:nvPr>
            <p:ph type="body" sz="quarter" idx="25"/>
          </p:nvPr>
        </p:nvSpPr>
        <p:spPr>
          <a:xfrm>
            <a:off x="20575984" y="4249420"/>
            <a:ext cx="6279386" cy="428684"/>
          </a:xfrm>
        </p:spPr>
        <p:txBody>
          <a:bodyPr/>
          <a:lstStyle/>
          <a:p>
            <a:r>
              <a:rPr lang="en-US" dirty="0" smtClean="0"/>
              <a:t>DISCUSSION</a:t>
            </a:r>
            <a:endParaRPr lang="en-US" dirty="0"/>
          </a:p>
        </p:txBody>
      </p:sp>
      <p:sp>
        <p:nvSpPr>
          <p:cNvPr id="180" name="Text Placeholder 179"/>
          <p:cNvSpPr>
            <a:spLocks noGrp="1"/>
          </p:cNvSpPr>
          <p:nvPr>
            <p:ph type="body" sz="quarter" idx="26"/>
          </p:nvPr>
        </p:nvSpPr>
        <p:spPr>
          <a:xfrm>
            <a:off x="20575983" y="4603509"/>
            <a:ext cx="6352599" cy="8142875"/>
          </a:xfrm>
        </p:spPr>
        <p:txBody>
          <a:bodyPr/>
          <a:lstStyle/>
          <a:p>
            <a:r>
              <a:rPr lang="en-US" sz="1600" dirty="0"/>
              <a:t>Bone, muscle, and fat are now regarded as having endocrine-like influences that could have important systemic effects. For example, with muscle, depletion measured on CT is an important predictor of excess mortality in patients with advanced forms of cancer [7], but this technique has not been used to assess patients with SMM. Similarly, although Visceral Adipose Tissue (VAT) is associated with pro-inflammatory states and the development of certain cancers [8, 9], CT-measured VAT had not been used as a method to predict the progression of SMM to MM. In this study, we demonstrated the feasibility of opportunistically obtaining measures of bone, muscle, and fat from routine PET-CT scans.</a:t>
            </a:r>
          </a:p>
          <a:p>
            <a:r>
              <a:rPr lang="en-US" sz="1600" dirty="0"/>
              <a:t>In our pilot analysis of CT muscle metrics, we did not find a statistically significant association with SMM progression to MM or with mortality rate. The absence of statistical significance may indicate that these metrics are not predictive of adverse outcome or may be due to a small cohort size of 73 patients and only 4 deaths. The cohort size was a primary limitation of this study. Additional patients with a spectrum of </a:t>
            </a:r>
            <a:r>
              <a:rPr lang="en-US" sz="1600" dirty="0" err="1"/>
              <a:t>myelomatous</a:t>
            </a:r>
            <a:r>
              <a:rPr lang="en-US" sz="1600" dirty="0"/>
              <a:t> diseases could be added in subsequent work to further power this line of investigation to identify clinical relevant </a:t>
            </a:r>
            <a:r>
              <a:rPr lang="en-US" sz="1600" dirty="0" err="1"/>
              <a:t>radiomic</a:t>
            </a:r>
            <a:r>
              <a:rPr lang="en-US" sz="1600" dirty="0"/>
              <a:t> features.</a:t>
            </a:r>
          </a:p>
          <a:p>
            <a:r>
              <a:rPr lang="en-US" sz="1600" dirty="0"/>
              <a:t>Ongoing work in our cohort </a:t>
            </a:r>
            <a:r>
              <a:rPr lang="en-US" sz="1600" dirty="0" smtClean="0"/>
              <a:t>includes </a:t>
            </a:r>
            <a:r>
              <a:rPr lang="en-US" sz="1600" dirty="0"/>
              <a:t>further </a:t>
            </a:r>
            <a:r>
              <a:rPr lang="en-US" sz="1600" dirty="0" err="1"/>
              <a:t>biostatistical</a:t>
            </a:r>
            <a:r>
              <a:rPr lang="en-US" sz="1600" dirty="0"/>
              <a:t> analysis to assess associations between patient outcomes and CT measurements of bone, muscle, and fat obtained in the chest, abdomen, hip, and thigh regions. In addition, future work will opportunistically evaluate PET SUV measurements of metabolic activity in bone, muscle, and fat tissues.</a:t>
            </a:r>
            <a:endParaRPr lang="en-US" sz="1600" dirty="0" smtClean="0"/>
          </a:p>
          <a:p>
            <a:endParaRPr lang="en-US" sz="1600" dirty="0"/>
          </a:p>
          <a:p>
            <a:endParaRPr lang="en-US" sz="1600" dirty="0">
              <a:latin typeface="Trebuchet MS" charset="0"/>
              <a:ea typeface="Trebuchet MS" charset="0"/>
              <a:cs typeface="Trebuchet MS" charset="0"/>
            </a:endParaRPr>
          </a:p>
          <a:p>
            <a:endParaRPr lang="en-US" sz="1600" dirty="0"/>
          </a:p>
        </p:txBody>
      </p:sp>
      <p:sp>
        <p:nvSpPr>
          <p:cNvPr id="181" name="Text Placeholder 180"/>
          <p:cNvSpPr>
            <a:spLocks noGrp="1"/>
          </p:cNvSpPr>
          <p:nvPr>
            <p:ph type="body" sz="quarter" idx="27"/>
          </p:nvPr>
        </p:nvSpPr>
        <p:spPr>
          <a:xfrm>
            <a:off x="20575984" y="12868192"/>
            <a:ext cx="6279386" cy="428684"/>
          </a:xfrm>
        </p:spPr>
        <p:txBody>
          <a:bodyPr/>
          <a:lstStyle/>
          <a:p>
            <a:r>
              <a:rPr lang="en-US" dirty="0" smtClean="0"/>
              <a:t>REFERENCES</a:t>
            </a:r>
            <a:endParaRPr lang="en-US" dirty="0"/>
          </a:p>
        </p:txBody>
      </p:sp>
      <p:sp>
        <p:nvSpPr>
          <p:cNvPr id="183" name="Text Placeholder 182"/>
          <p:cNvSpPr>
            <a:spLocks noGrp="1"/>
          </p:cNvSpPr>
          <p:nvPr>
            <p:ph type="body" sz="quarter" idx="29"/>
          </p:nvPr>
        </p:nvSpPr>
        <p:spPr>
          <a:xfrm>
            <a:off x="20575984" y="13958067"/>
            <a:ext cx="6279386" cy="428684"/>
          </a:xfrm>
        </p:spPr>
        <p:txBody>
          <a:bodyPr/>
          <a:lstStyle/>
          <a:p>
            <a:r>
              <a:rPr lang="en-US" dirty="0" smtClean="0"/>
              <a:t>ACKNOWLEDGEMENTS</a:t>
            </a:r>
            <a:endParaRPr lang="en-US" dirty="0"/>
          </a:p>
        </p:txBody>
      </p:sp>
      <p:sp>
        <p:nvSpPr>
          <p:cNvPr id="184" name="Text Placeholder 183"/>
          <p:cNvSpPr>
            <a:spLocks noGrp="1"/>
          </p:cNvSpPr>
          <p:nvPr>
            <p:ph type="body" sz="quarter" idx="30"/>
          </p:nvPr>
        </p:nvSpPr>
        <p:spPr>
          <a:xfrm>
            <a:off x="20574412" y="14268560"/>
            <a:ext cx="6282531" cy="1741123"/>
          </a:xfrm>
        </p:spPr>
        <p:txBody>
          <a:bodyPr/>
          <a:lstStyle/>
          <a:p>
            <a:r>
              <a:rPr lang="en-US" sz="1600" dirty="0" smtClean="0"/>
              <a:t>The authors would like to express their </a:t>
            </a:r>
            <a:r>
              <a:rPr lang="en-US" sz="1600" dirty="0"/>
              <a:t>sincere appreciation to </a:t>
            </a:r>
            <a:r>
              <a:rPr lang="en-US" sz="1600" dirty="0" smtClean="0"/>
              <a:t>J</a:t>
            </a:r>
            <a:r>
              <a:rPr lang="en-US" sz="1600" dirty="0"/>
              <a:t>. Anthony Seibert, Ph.D</a:t>
            </a:r>
            <a:r>
              <a:rPr lang="en-US" sz="1600" dirty="0" smtClean="0"/>
              <a:t>., </a:t>
            </a:r>
            <a:r>
              <a:rPr lang="en-US" sz="1600" dirty="0"/>
              <a:t>Assistant Vice-Chair of Radiology </a:t>
            </a:r>
            <a:r>
              <a:rPr lang="en-US" sz="1600" dirty="0" smtClean="0"/>
              <a:t>Informatics for his invaluable help with the research PACS. </a:t>
            </a:r>
            <a:r>
              <a:rPr lang="en-US" sz="1600" dirty="0" smtClean="0"/>
              <a:t> We also express our gratitude for the UC Davis School of Medicine which made this research project possible and </a:t>
            </a:r>
            <a:r>
              <a:rPr lang="en-US" sz="1600" dirty="0"/>
              <a:t>provided material support </a:t>
            </a:r>
            <a:r>
              <a:rPr lang="en-US" sz="1600" dirty="0" smtClean="0"/>
              <a:t>and outstanding mentorship.</a:t>
            </a:r>
            <a:endParaRPr lang="en-US" sz="1600" dirty="0"/>
          </a:p>
        </p:txBody>
      </p:sp>
      <p:sp>
        <p:nvSpPr>
          <p:cNvPr id="185" name="Text Placeholder 184"/>
          <p:cNvSpPr>
            <a:spLocks noGrp="1"/>
          </p:cNvSpPr>
          <p:nvPr>
            <p:ph type="body" sz="quarter" idx="95"/>
          </p:nvPr>
        </p:nvSpPr>
        <p:spPr>
          <a:xfrm>
            <a:off x="-6520784" y="10198548"/>
            <a:ext cx="6281539" cy="428684"/>
          </a:xfrm>
        </p:spPr>
        <p:txBody>
          <a:bodyPr/>
          <a:lstStyle/>
          <a:p>
            <a:endParaRPr lang="en-US"/>
          </a:p>
        </p:txBody>
      </p:sp>
      <p:sp>
        <p:nvSpPr>
          <p:cNvPr id="186" name="Text Placeholder 185"/>
          <p:cNvSpPr>
            <a:spLocks noGrp="1"/>
          </p:cNvSpPr>
          <p:nvPr>
            <p:ph type="body" sz="quarter" idx="96"/>
          </p:nvPr>
        </p:nvSpPr>
        <p:spPr>
          <a:xfrm>
            <a:off x="590392" y="3019208"/>
            <a:ext cx="6285508" cy="7896654"/>
          </a:xfrm>
        </p:spPr>
        <p:txBody>
          <a:bodyPr/>
          <a:lstStyle/>
          <a:p>
            <a:r>
              <a:rPr lang="en-US" sz="1600" dirty="0"/>
              <a:t>Multiple myeloma (MM) is the most common primary malignancy in bone and is expected to increase in prevalence as our population ages [1].  Smoldering Multiple Myeloma (SMM), also called asymptomatic multiple myeloma, is the intermediate stage between Monoclonal </a:t>
            </a:r>
            <a:r>
              <a:rPr lang="en-US" sz="1600" dirty="0" err="1"/>
              <a:t>Gammopathy</a:t>
            </a:r>
            <a:r>
              <a:rPr lang="en-US" sz="1600" dirty="0"/>
              <a:t> of Undetermined Significance (MGUS) and symptomatic MM [2]. </a:t>
            </a:r>
            <a:r>
              <a:rPr lang="en-US" sz="1600" dirty="0" smtClean="0"/>
              <a:t> 65</a:t>
            </a:r>
            <a:r>
              <a:rPr lang="en-US" sz="1600" dirty="0"/>
              <a:t>% of patients with SMM progress to MM within 10 years [2]. </a:t>
            </a:r>
            <a:endParaRPr lang="en-US" sz="1600" dirty="0" smtClean="0"/>
          </a:p>
          <a:p>
            <a:endParaRPr lang="en-US" sz="1000" dirty="0"/>
          </a:p>
          <a:p>
            <a:r>
              <a:rPr lang="en-US" sz="1600" dirty="0"/>
              <a:t>Positron Emission Tomography-Computed Tomography (PET-CT) exams are performed almost 2 million times each year in the USA [3]. </a:t>
            </a:r>
            <a:r>
              <a:rPr lang="en-US" sz="1600" dirty="0" smtClean="0"/>
              <a:t> Patients </a:t>
            </a:r>
            <a:r>
              <a:rPr lang="en-US" sz="1600" dirty="0"/>
              <a:t>with SMM commonly undergo PET-CT to assess the metabolic and anatomic extent of osseous disease [2, 4].  </a:t>
            </a:r>
            <a:r>
              <a:rPr lang="en-US" sz="1600" b="1" i="1" dirty="0"/>
              <a:t>PET</a:t>
            </a:r>
            <a:r>
              <a:rPr lang="en-US" sz="1600" dirty="0"/>
              <a:t> enables assessment of tissue metabolism by using FDG, an analog of glucose, which is quantitated as a standardized uptake value (SUV).  </a:t>
            </a:r>
            <a:r>
              <a:rPr lang="en-US" sz="1600" b="1" i="1" dirty="0"/>
              <a:t>CT</a:t>
            </a:r>
            <a:r>
              <a:rPr lang="en-US" sz="1600" dirty="0"/>
              <a:t> allows for assessment of anatomic features, including cross-sectional area (measured in cm</a:t>
            </a:r>
            <a:r>
              <a:rPr lang="en-US" sz="1600" baseline="30000" dirty="0"/>
              <a:t>2</a:t>
            </a:r>
            <a:r>
              <a:rPr lang="en-US" sz="1600" dirty="0"/>
              <a:t>) and tissue attenuation (measured in Hounsfield units (HU</a:t>
            </a:r>
            <a:r>
              <a:rPr lang="en-US" sz="1600" dirty="0" smtClean="0"/>
              <a:t>)).</a:t>
            </a:r>
          </a:p>
          <a:p>
            <a:endParaRPr lang="en-US" sz="1000" dirty="0"/>
          </a:p>
          <a:p>
            <a:r>
              <a:rPr lang="en-US" sz="1600" dirty="0" smtClean="0"/>
              <a:t>Although </a:t>
            </a:r>
            <a:r>
              <a:rPr lang="en-US" sz="1600" dirty="0"/>
              <a:t>SMM patients commonly undergo PET-CT in order to assess the extent of </a:t>
            </a:r>
            <a:r>
              <a:rPr lang="en-US" sz="1600" b="1" i="1" dirty="0"/>
              <a:t>osseous</a:t>
            </a:r>
            <a:r>
              <a:rPr lang="en-US" sz="1600" dirty="0"/>
              <a:t> disease [2], </a:t>
            </a:r>
            <a:r>
              <a:rPr lang="en-US" sz="1600" b="1" i="1" dirty="0"/>
              <a:t>muscle</a:t>
            </a:r>
            <a:r>
              <a:rPr lang="en-US" sz="1600" dirty="0"/>
              <a:t> and </a:t>
            </a:r>
            <a:r>
              <a:rPr lang="en-US" sz="1600" b="1" i="1" dirty="0"/>
              <a:t>adipose tissue</a:t>
            </a:r>
            <a:r>
              <a:rPr lang="en-US" sz="1600" dirty="0"/>
              <a:t> are not routinely evaluated</a:t>
            </a:r>
            <a:r>
              <a:rPr lang="en-US" sz="1600" dirty="0" smtClean="0"/>
              <a:t>.  </a:t>
            </a:r>
            <a:r>
              <a:rPr lang="en-US" sz="1600" dirty="0"/>
              <a:t>Given that muscle and adipose tissue are now regarded as endocrine-like organs with systemic influences </a:t>
            </a:r>
            <a:r>
              <a:rPr lang="en-US" sz="1600" dirty="0" smtClean="0"/>
              <a:t>(</a:t>
            </a:r>
            <a:r>
              <a:rPr lang="en-US" sz="1600" dirty="0"/>
              <a:t>e.g., via </a:t>
            </a:r>
            <a:r>
              <a:rPr lang="en-US" sz="1600" dirty="0" err="1"/>
              <a:t>proinflammatory</a:t>
            </a:r>
            <a:r>
              <a:rPr lang="en-US" sz="1600" dirty="0"/>
              <a:t> cytokines</a:t>
            </a:r>
            <a:r>
              <a:rPr lang="en-US" sz="1600" dirty="0" smtClean="0"/>
              <a:t>)</a:t>
            </a:r>
            <a:r>
              <a:rPr lang="en-US" sz="1600" dirty="0"/>
              <a:t> [5, 6]</a:t>
            </a:r>
            <a:r>
              <a:rPr lang="en-US" sz="1600" dirty="0" smtClean="0"/>
              <a:t>, </a:t>
            </a:r>
            <a:r>
              <a:rPr lang="en-US" sz="1600" dirty="0"/>
              <a:t>these tissues are hypothesized to influence transduction pathways associated with plasma cell proliferation in bone marrow. </a:t>
            </a:r>
            <a:r>
              <a:rPr lang="en-US" sz="1600" dirty="0" smtClean="0"/>
              <a:t> Although </a:t>
            </a:r>
            <a:r>
              <a:rPr lang="en-US" sz="1600" dirty="0"/>
              <a:t>diet-induced obesity has been shown to promote a myeloma-like condition in mice, little is known about the relationship of imaging biomarkers and </a:t>
            </a:r>
            <a:r>
              <a:rPr lang="en-US" sz="1600" dirty="0" err="1"/>
              <a:t>myelomagenesis</a:t>
            </a:r>
            <a:r>
              <a:rPr lang="en-US" sz="1600" dirty="0"/>
              <a:t> in humans.</a:t>
            </a:r>
          </a:p>
          <a:p>
            <a:endParaRPr lang="en-US" sz="1600" dirty="0" smtClean="0"/>
          </a:p>
        </p:txBody>
      </p:sp>
      <p:sp>
        <p:nvSpPr>
          <p:cNvPr id="187" name="Text Placeholder 186"/>
          <p:cNvSpPr>
            <a:spLocks noGrp="1"/>
          </p:cNvSpPr>
          <p:nvPr>
            <p:ph type="body" sz="quarter" idx="107"/>
          </p:nvPr>
        </p:nvSpPr>
        <p:spPr>
          <a:xfrm>
            <a:off x="20629830" y="13216739"/>
            <a:ext cx="5072192" cy="694682"/>
          </a:xfrm>
        </p:spPr>
        <p:txBody>
          <a:bodyPr/>
          <a:lstStyle/>
          <a:p>
            <a:r>
              <a:rPr lang="en-US" i="1" dirty="0" smtClean="0"/>
              <a:t>To access the references, please use the barcode reader application of your cellphone.</a:t>
            </a:r>
            <a:endParaRPr lang="en-US" i="1" dirty="0"/>
          </a:p>
        </p:txBody>
      </p:sp>
      <p:sp>
        <p:nvSpPr>
          <p:cNvPr id="189" name="Text Placeholder 188"/>
          <p:cNvSpPr>
            <a:spLocks noGrp="1"/>
          </p:cNvSpPr>
          <p:nvPr>
            <p:ph type="body" sz="quarter" idx="116"/>
          </p:nvPr>
        </p:nvSpPr>
        <p:spPr/>
        <p:txBody>
          <a:bodyPr/>
          <a:lstStyle/>
          <a:p>
            <a:endParaRPr lang="en-US"/>
          </a:p>
        </p:txBody>
      </p:sp>
      <p:sp>
        <p:nvSpPr>
          <p:cNvPr id="190" name="Text Placeholder 189"/>
          <p:cNvSpPr>
            <a:spLocks noGrp="1"/>
          </p:cNvSpPr>
          <p:nvPr>
            <p:ph type="body" sz="quarter" idx="117"/>
          </p:nvPr>
        </p:nvSpPr>
        <p:spPr/>
        <p:txBody>
          <a:bodyPr/>
          <a:lstStyle/>
          <a:p>
            <a:endParaRPr lang="en-US"/>
          </a:p>
        </p:txBody>
      </p:sp>
      <p:sp>
        <p:nvSpPr>
          <p:cNvPr id="191" name="Text Placeholder 190"/>
          <p:cNvSpPr>
            <a:spLocks noGrp="1"/>
          </p:cNvSpPr>
          <p:nvPr>
            <p:ph type="body" sz="quarter" idx="118"/>
          </p:nvPr>
        </p:nvSpPr>
        <p:spPr/>
        <p:txBody>
          <a:bodyPr/>
          <a:lstStyle/>
          <a:p>
            <a:endParaRPr lang="en-US"/>
          </a:p>
        </p:txBody>
      </p:sp>
      <p:sp>
        <p:nvSpPr>
          <p:cNvPr id="192" name="Text Placeholder 191"/>
          <p:cNvSpPr>
            <a:spLocks noGrp="1"/>
          </p:cNvSpPr>
          <p:nvPr>
            <p:ph type="body" sz="quarter" idx="119"/>
          </p:nvPr>
        </p:nvSpPr>
        <p:spPr/>
        <p:txBody>
          <a:bodyPr/>
          <a:lstStyle/>
          <a:p>
            <a:endParaRPr lang="en-US"/>
          </a:p>
        </p:txBody>
      </p:sp>
      <p:sp>
        <p:nvSpPr>
          <p:cNvPr id="193" name="Text Placeholder 192"/>
          <p:cNvSpPr>
            <a:spLocks noGrp="1"/>
          </p:cNvSpPr>
          <p:nvPr>
            <p:ph type="body" sz="quarter" idx="120"/>
          </p:nvPr>
        </p:nvSpPr>
        <p:spPr/>
        <p:txBody>
          <a:bodyPr/>
          <a:lstStyle/>
          <a:p>
            <a:endParaRPr lang="en-US"/>
          </a:p>
        </p:txBody>
      </p:sp>
      <p:sp>
        <p:nvSpPr>
          <p:cNvPr id="194" name="Text Placeholder 193"/>
          <p:cNvSpPr>
            <a:spLocks noGrp="1"/>
          </p:cNvSpPr>
          <p:nvPr>
            <p:ph type="body" sz="quarter" idx="121"/>
          </p:nvPr>
        </p:nvSpPr>
        <p:spPr/>
        <p:txBody>
          <a:bodyPr/>
          <a:lstStyle/>
          <a:p>
            <a:endParaRPr lang="en-US"/>
          </a:p>
        </p:txBody>
      </p:sp>
      <p:sp>
        <p:nvSpPr>
          <p:cNvPr id="195" name="Text Placeholder 194"/>
          <p:cNvSpPr>
            <a:spLocks noGrp="1"/>
          </p:cNvSpPr>
          <p:nvPr>
            <p:ph type="body" sz="quarter" idx="122"/>
          </p:nvPr>
        </p:nvSpPr>
        <p:spPr>
          <a:xfrm>
            <a:off x="13888727" y="2655107"/>
            <a:ext cx="6614044" cy="3894143"/>
          </a:xfrm>
        </p:spPr>
        <p:txBody>
          <a:bodyPr/>
          <a:lstStyle/>
          <a:p>
            <a:pPr lvl="0"/>
            <a:r>
              <a:rPr lang="en-US" sz="1600" dirty="0" smtClean="0"/>
              <a:t>Cross-sectional </a:t>
            </a:r>
            <a:r>
              <a:rPr lang="en-US" sz="1600" dirty="0"/>
              <a:t>areas (CSA) in cm</a:t>
            </a:r>
            <a:r>
              <a:rPr lang="en-US" sz="1600" baseline="30000" dirty="0"/>
              <a:t>2</a:t>
            </a:r>
            <a:r>
              <a:rPr lang="en-US" sz="1600" dirty="0"/>
              <a:t> were normalized for patient height (PH) in </a:t>
            </a:r>
            <a:r>
              <a:rPr lang="en-US" sz="1600" dirty="0" smtClean="0"/>
              <a:t>m</a:t>
            </a:r>
            <a:r>
              <a:rPr lang="en-US" sz="1600" baseline="30000" dirty="0" smtClean="0"/>
              <a:t>2</a:t>
            </a:r>
            <a:r>
              <a:rPr lang="en-US" sz="1600" dirty="0" smtClean="0"/>
              <a:t>. The average </a:t>
            </a:r>
            <a:r>
              <a:rPr lang="en-US" sz="1600" dirty="0"/>
              <a:t>attenuations (AA) </a:t>
            </a:r>
            <a:r>
              <a:rPr lang="en-US" sz="1600" dirty="0" smtClean="0"/>
              <a:t>or “densities” of tissues also were recorded:</a:t>
            </a:r>
            <a:endParaRPr lang="en-US" sz="1600" dirty="0"/>
          </a:p>
          <a:p>
            <a:r>
              <a:rPr lang="sk-SK" sz="1600" dirty="0"/>
              <a:t>    </a:t>
            </a:r>
            <a:r>
              <a:rPr lang="sk-SK" sz="1600" dirty="0" err="1"/>
              <a:t>Thoracic</a:t>
            </a:r>
            <a:r>
              <a:rPr lang="sk-SK" sz="1600" dirty="0"/>
              <a:t> </a:t>
            </a:r>
            <a:r>
              <a:rPr lang="sk-SK" sz="1600" dirty="0" err="1"/>
              <a:t>muscle</a:t>
            </a:r>
            <a:r>
              <a:rPr lang="sk-SK" sz="1600" dirty="0"/>
              <a:t> index (TMI): </a:t>
            </a:r>
            <a:r>
              <a:rPr lang="sk-SK" sz="1600" dirty="0" err="1"/>
              <a:t>paravertebral</a:t>
            </a:r>
            <a:r>
              <a:rPr lang="sk-SK" sz="1600" dirty="0"/>
              <a:t> </a:t>
            </a:r>
            <a:r>
              <a:rPr lang="sk-SK" sz="1600" dirty="0" err="1"/>
              <a:t>muscle</a:t>
            </a:r>
            <a:r>
              <a:rPr lang="sk-SK" sz="1600" dirty="0"/>
              <a:t> CSA/</a:t>
            </a:r>
            <a:r>
              <a:rPr lang="en-US" sz="1600" dirty="0"/>
              <a:t>PH</a:t>
            </a:r>
            <a:r>
              <a:rPr lang="en-US" sz="1600" baseline="30000" dirty="0"/>
              <a:t>2</a:t>
            </a:r>
            <a:endParaRPr lang="sk-SK" sz="1600" baseline="30000" dirty="0"/>
          </a:p>
          <a:p>
            <a:r>
              <a:rPr lang="sk-SK" sz="1600" dirty="0"/>
              <a:t>    </a:t>
            </a:r>
            <a:r>
              <a:rPr lang="sk-SK" sz="1600" dirty="0" err="1"/>
              <a:t>Lumbar</a:t>
            </a:r>
            <a:r>
              <a:rPr lang="sk-SK" sz="1600" dirty="0"/>
              <a:t> </a:t>
            </a:r>
            <a:r>
              <a:rPr lang="sk-SK" sz="1600" dirty="0" err="1"/>
              <a:t>muscle</a:t>
            </a:r>
            <a:r>
              <a:rPr lang="sk-SK" sz="1600" dirty="0"/>
              <a:t> index (LMI): </a:t>
            </a:r>
            <a:r>
              <a:rPr lang="en-US" sz="1600" dirty="0"/>
              <a:t>psoas muscle CSA/PH</a:t>
            </a:r>
            <a:r>
              <a:rPr lang="en-US" sz="1600" baseline="30000" dirty="0"/>
              <a:t>2</a:t>
            </a:r>
            <a:endParaRPr lang="en-US" sz="1600" dirty="0"/>
          </a:p>
          <a:p>
            <a:r>
              <a:rPr lang="sk-SK" sz="1600" dirty="0"/>
              <a:t>    </a:t>
            </a:r>
            <a:r>
              <a:rPr lang="sk-SK" sz="1600" dirty="0" err="1"/>
              <a:t>Thoracic</a:t>
            </a:r>
            <a:r>
              <a:rPr lang="sk-SK" sz="1600" dirty="0"/>
              <a:t> </a:t>
            </a:r>
            <a:r>
              <a:rPr lang="sk-SK" sz="1600" dirty="0" err="1"/>
              <a:t>muscle</a:t>
            </a:r>
            <a:r>
              <a:rPr lang="sk-SK" sz="1600" dirty="0"/>
              <a:t> </a:t>
            </a:r>
            <a:r>
              <a:rPr lang="sk-SK" sz="1600" dirty="0" err="1"/>
              <a:t>density</a:t>
            </a:r>
            <a:r>
              <a:rPr lang="sk-SK" sz="1600" dirty="0"/>
              <a:t> (TMD): </a:t>
            </a:r>
            <a:r>
              <a:rPr lang="sk-SK" sz="1600" dirty="0" err="1"/>
              <a:t>paravertebral</a:t>
            </a:r>
            <a:r>
              <a:rPr lang="sk-SK" sz="1600" dirty="0"/>
              <a:t> </a:t>
            </a:r>
            <a:r>
              <a:rPr lang="sk-SK" sz="1600" dirty="0" err="1"/>
              <a:t>muscle</a:t>
            </a:r>
            <a:r>
              <a:rPr lang="en-US" sz="1600" dirty="0"/>
              <a:t> AA</a:t>
            </a:r>
            <a:endParaRPr lang="sk-SK" sz="1600" dirty="0"/>
          </a:p>
          <a:p>
            <a:r>
              <a:rPr lang="sk-SK" sz="1600" dirty="0"/>
              <a:t>    </a:t>
            </a:r>
            <a:r>
              <a:rPr lang="sk-SK" sz="1600" dirty="0" err="1"/>
              <a:t>Lumbar</a:t>
            </a:r>
            <a:r>
              <a:rPr lang="sk-SK" sz="1600" dirty="0"/>
              <a:t> </a:t>
            </a:r>
            <a:r>
              <a:rPr lang="sk-SK" sz="1600" dirty="0" err="1"/>
              <a:t>muscle</a:t>
            </a:r>
            <a:r>
              <a:rPr lang="sk-SK" sz="1600" dirty="0"/>
              <a:t> </a:t>
            </a:r>
            <a:r>
              <a:rPr lang="sk-SK" sz="1600" dirty="0" err="1"/>
              <a:t>density</a:t>
            </a:r>
            <a:r>
              <a:rPr lang="sk-SK" sz="1600" dirty="0"/>
              <a:t> (LMD): </a:t>
            </a:r>
            <a:r>
              <a:rPr lang="sk-SK" sz="1600" dirty="0" err="1"/>
              <a:t>psoas</a:t>
            </a:r>
            <a:r>
              <a:rPr lang="sk-SK" sz="1600" dirty="0"/>
              <a:t> </a:t>
            </a:r>
            <a:r>
              <a:rPr lang="sk-SK" sz="1600" dirty="0" err="1"/>
              <a:t>muscle</a:t>
            </a:r>
            <a:r>
              <a:rPr lang="sk-SK" sz="1600" dirty="0"/>
              <a:t> AA</a:t>
            </a:r>
            <a:endParaRPr lang="en-US" sz="1600" dirty="0"/>
          </a:p>
          <a:p>
            <a:pPr lvl="0"/>
            <a:endParaRPr lang="en-US" sz="300" dirty="0"/>
          </a:p>
          <a:p>
            <a:pPr lvl="0"/>
            <a:endParaRPr lang="en-US" sz="300" dirty="0"/>
          </a:p>
          <a:p>
            <a:r>
              <a:rPr lang="en-US" sz="1600" b="1" dirty="0"/>
              <a:t>Statistical </a:t>
            </a:r>
            <a:r>
              <a:rPr lang="en-US" sz="1600" b="1" dirty="0" smtClean="0"/>
              <a:t>Analysis</a:t>
            </a:r>
          </a:p>
          <a:p>
            <a:r>
              <a:rPr lang="en-US" sz="1600" dirty="0" smtClean="0"/>
              <a:t>Baseline </a:t>
            </a:r>
            <a:r>
              <a:rPr lang="en-US" sz="1600" dirty="0"/>
              <a:t>demographic and clinical characteristics were summarized using descriptive measures.  The association of patient mortality versus baseline CT metrics versus SMM progression and overall survival was performed using logistic regression and Cox </a:t>
            </a:r>
            <a:r>
              <a:rPr lang="en-US" sz="1600" dirty="0" err="1" smtClean="0"/>
              <a:t>proportio-nal</a:t>
            </a:r>
            <a:r>
              <a:rPr lang="en-US" sz="1600" dirty="0" smtClean="0"/>
              <a:t> </a:t>
            </a:r>
            <a:r>
              <a:rPr lang="en-US" sz="1600" dirty="0"/>
              <a:t>hazards models. </a:t>
            </a:r>
            <a:r>
              <a:rPr lang="en-US" sz="1600" dirty="0" smtClean="0"/>
              <a:t>Primary outcomes include: Progression </a:t>
            </a:r>
            <a:r>
              <a:rPr lang="en-US" sz="1600" dirty="0"/>
              <a:t>from  </a:t>
            </a:r>
            <a:r>
              <a:rPr lang="en-US" sz="1600" dirty="0" smtClean="0"/>
              <a:t> SMM </a:t>
            </a:r>
            <a:r>
              <a:rPr lang="en-US" sz="1600" dirty="0"/>
              <a:t>to MM </a:t>
            </a:r>
            <a:r>
              <a:rPr lang="en-US" sz="1600" dirty="0" smtClean="0"/>
              <a:t>and </a:t>
            </a:r>
            <a:r>
              <a:rPr lang="en-US" sz="1600" dirty="0"/>
              <a:t>overall survival</a:t>
            </a:r>
          </a:p>
          <a:p>
            <a:endParaRPr lang="en-US" sz="1600" dirty="0"/>
          </a:p>
        </p:txBody>
      </p:sp>
      <p:sp>
        <p:nvSpPr>
          <p:cNvPr id="197" name="Text Placeholder 196"/>
          <p:cNvSpPr>
            <a:spLocks noGrp="1"/>
          </p:cNvSpPr>
          <p:nvPr>
            <p:ph type="body" sz="quarter" idx="124"/>
          </p:nvPr>
        </p:nvSpPr>
        <p:spPr>
          <a:xfrm>
            <a:off x="611997" y="13816547"/>
            <a:ext cx="6285508" cy="2233565"/>
          </a:xfrm>
        </p:spPr>
        <p:txBody>
          <a:bodyPr/>
          <a:lstStyle/>
          <a:p>
            <a:r>
              <a:rPr lang="en-US" sz="1600" dirty="0"/>
              <a:t>After institutional review board approval and approval of a material transfer agreement, we performed a retrospective study by searching a prospectively maintained database from 01/01/2005 to 07/01/2015 </a:t>
            </a:r>
            <a:r>
              <a:rPr lang="en-US" sz="1600" dirty="0" smtClean="0"/>
              <a:t>at </a:t>
            </a:r>
            <a:r>
              <a:rPr lang="en-US" sz="1600" dirty="0"/>
              <a:t>a large academic medical center (MD Anderson Cancer Center, Houston, TX) </a:t>
            </a:r>
            <a:r>
              <a:rPr lang="en-US" sz="1600" dirty="0"/>
              <a:t>for patients </a:t>
            </a:r>
            <a:r>
              <a:rPr lang="en-US" sz="1600" dirty="0" smtClean="0"/>
              <a:t>who </a:t>
            </a:r>
            <a:r>
              <a:rPr lang="en-US" sz="1600" dirty="0"/>
              <a:t>met the following three </a:t>
            </a:r>
            <a:r>
              <a:rPr lang="en-US" sz="1600" b="1" dirty="0"/>
              <a:t>inclusion criteria</a:t>
            </a:r>
            <a:r>
              <a:rPr lang="en-US" sz="1600" dirty="0"/>
              <a:t>: (a) adults with the diagnosis of </a:t>
            </a:r>
            <a:r>
              <a:rPr lang="en-US" sz="1600" dirty="0" smtClean="0"/>
              <a:t>SMM,</a:t>
            </a:r>
            <a:r>
              <a:rPr lang="en-US" sz="1600" dirty="0"/>
              <a:t> (b) contemporaneous PET-CT scan, and (c) clinical and laboratory follow-up of &gt; 1 year.  Patients were </a:t>
            </a:r>
            <a:endParaRPr lang="en-US" sz="1600" dirty="0"/>
          </a:p>
        </p:txBody>
      </p:sp>
      <p:sp>
        <p:nvSpPr>
          <p:cNvPr id="198" name="Text Placeholder 197"/>
          <p:cNvSpPr>
            <a:spLocks noGrp="1"/>
          </p:cNvSpPr>
          <p:nvPr>
            <p:ph type="body" sz="quarter" idx="125"/>
          </p:nvPr>
        </p:nvSpPr>
        <p:spPr>
          <a:xfrm>
            <a:off x="583989" y="10501163"/>
            <a:ext cx="6285508" cy="3563160"/>
          </a:xfrm>
        </p:spPr>
        <p:txBody>
          <a:bodyPr/>
          <a:lstStyle/>
          <a:p>
            <a:r>
              <a:rPr lang="en-US" sz="1600" dirty="0"/>
              <a:t>Although biomarkers of body composition are not evaluated currently on PET-CT, we </a:t>
            </a:r>
            <a:r>
              <a:rPr lang="en-US" sz="1600" b="1" dirty="0"/>
              <a:t>hypothesize</a:t>
            </a:r>
            <a:r>
              <a:rPr lang="en-US" sz="1600" dirty="0"/>
              <a:t> that the quantity and quality of </a:t>
            </a:r>
            <a:r>
              <a:rPr lang="en-US" sz="1600" i="1" dirty="0"/>
              <a:t>bone</a:t>
            </a:r>
            <a:r>
              <a:rPr lang="en-US" sz="1600" dirty="0"/>
              <a:t>, </a:t>
            </a:r>
            <a:r>
              <a:rPr lang="en-US" sz="1600" i="1" dirty="0"/>
              <a:t>muscle</a:t>
            </a:r>
            <a:r>
              <a:rPr lang="en-US" sz="1600" dirty="0"/>
              <a:t>, and </a:t>
            </a:r>
            <a:r>
              <a:rPr lang="en-US" sz="1600" i="1" dirty="0"/>
              <a:t>adipose tissue</a:t>
            </a:r>
            <a:r>
              <a:rPr lang="en-US" sz="1600" dirty="0"/>
              <a:t> can be measured serendipitously on routine PET-CT exams.  Specifically, our </a:t>
            </a:r>
            <a:r>
              <a:rPr lang="en-US" sz="1600" b="1" dirty="0"/>
              <a:t>aim</a:t>
            </a:r>
            <a:r>
              <a:rPr lang="en-US" sz="1600" dirty="0"/>
              <a:t> is to opportunistically evaluate adverse metabolic and morphologic features of </a:t>
            </a:r>
            <a:r>
              <a:rPr lang="en-US" sz="1600" i="1" dirty="0"/>
              <a:t>bone</a:t>
            </a:r>
            <a:r>
              <a:rPr lang="en-US" sz="1600" dirty="0"/>
              <a:t>, </a:t>
            </a:r>
            <a:r>
              <a:rPr lang="en-US" sz="1600" i="1" dirty="0"/>
              <a:t>muscle,</a:t>
            </a:r>
            <a:r>
              <a:rPr lang="en-US" sz="1600" dirty="0"/>
              <a:t> and </a:t>
            </a:r>
            <a:r>
              <a:rPr lang="en-US" sz="1600" i="1" dirty="0"/>
              <a:t>adipose tissue </a:t>
            </a:r>
            <a:r>
              <a:rPr lang="en-US" sz="1600" dirty="0"/>
              <a:t>using PET-CT scans that are already obtained in patients with SMM to assess for conversion to MM.  Our </a:t>
            </a:r>
            <a:r>
              <a:rPr lang="en-US" sz="1600" b="1" dirty="0"/>
              <a:t>objective</a:t>
            </a:r>
            <a:r>
              <a:rPr lang="en-US" sz="1600" dirty="0"/>
              <a:t> is to assess the feasibility of analyzing </a:t>
            </a:r>
            <a:r>
              <a:rPr lang="en-US" sz="1600" dirty="0" smtClean="0"/>
              <a:t>quantitative </a:t>
            </a:r>
            <a:r>
              <a:rPr lang="en-US" sz="1600" dirty="0"/>
              <a:t>CT biomarkers of body composition – bone, muscle, and fat – that may be associated with progression of SMM to MM, and from MM to death.</a:t>
            </a:r>
          </a:p>
          <a:p>
            <a:endParaRPr lang="en-US" sz="1600" dirty="0">
              <a:latin typeface="Trebuchet MS" charset="0"/>
              <a:ea typeface="Trebuchet MS" charset="0"/>
              <a:cs typeface="Trebuchet MS" charset="0"/>
            </a:endParaRPr>
          </a:p>
          <a:p>
            <a:endParaRPr lang="en-US" sz="1600" dirty="0"/>
          </a:p>
        </p:txBody>
      </p:sp>
      <p:pic>
        <p:nvPicPr>
          <p:cNvPr id="24" name="Picture Placeholder 23"/>
          <p:cNvPicPr>
            <a:picLocks noGrp="1" noChangeAspect="1"/>
          </p:cNvPicPr>
          <p:nvPr>
            <p:ph type="pic" sz="quarter" idx="115"/>
          </p:nvPr>
        </p:nvPicPr>
        <p:blipFill>
          <a:blip r:embed="rId3">
            <a:extLst>
              <a:ext uri="{28A0092B-C50C-407E-A947-70E740481C1C}">
                <a14:useLocalDpi xmlns:a14="http://schemas.microsoft.com/office/drawing/2010/main" val="0"/>
              </a:ext>
            </a:extLst>
          </a:blip>
          <a:srcRect t="40790" b="40790"/>
          <a:stretch>
            <a:fillRect/>
          </a:stretch>
        </p:blipFill>
        <p:spPr/>
      </p:pic>
      <p:pic>
        <p:nvPicPr>
          <p:cNvPr id="25" name="Picture Placeholder 24"/>
          <p:cNvPicPr>
            <a:picLocks noGrp="1" noChangeAspect="1"/>
          </p:cNvPicPr>
          <p:nvPr>
            <p:ph type="pic" sz="quarter" idx="126"/>
          </p:nvPr>
        </p:nvPicPr>
        <p:blipFill>
          <a:blip r:embed="rId3">
            <a:extLst>
              <a:ext uri="{28A0092B-C50C-407E-A947-70E740481C1C}">
                <a14:useLocalDpi xmlns:a14="http://schemas.microsoft.com/office/drawing/2010/main" val="0"/>
              </a:ext>
            </a:extLst>
          </a:blip>
          <a:srcRect t="40790" b="40790"/>
          <a:stretch>
            <a:fillRect/>
          </a:stretch>
        </p:blipFill>
        <p:spPr/>
      </p:pic>
      <p:sp>
        <p:nvSpPr>
          <p:cNvPr id="200" name="Picture Placeholder 199"/>
          <p:cNvSpPr>
            <a:spLocks noGrp="1"/>
          </p:cNvSpPr>
          <p:nvPr>
            <p:ph type="pic" sz="quarter" idx="127"/>
          </p:nvPr>
        </p:nvSpPr>
        <p:spPr/>
      </p:sp>
      <p:pic>
        <p:nvPicPr>
          <p:cNvPr id="30" name="Picture Placeholder 29"/>
          <p:cNvPicPr>
            <a:picLocks noGrp="1" noChangeAspect="1"/>
          </p:cNvPicPr>
          <p:nvPr>
            <p:ph type="pic" sz="quarter" idx="128"/>
          </p:nvPr>
        </p:nvPicPr>
        <p:blipFill>
          <a:blip r:embed="rId4" cstate="print">
            <a:extLst>
              <a:ext uri="{28A0092B-C50C-407E-A947-70E740481C1C}">
                <a14:useLocalDpi xmlns:a14="http://schemas.microsoft.com/office/drawing/2010/main" val="0"/>
              </a:ext>
            </a:extLst>
          </a:blip>
          <a:stretch>
            <a:fillRect/>
          </a:stretch>
        </p:blipFill>
        <p:spPr>
          <a:xfrm>
            <a:off x="13968095" y="14789722"/>
            <a:ext cx="4757658" cy="1001538"/>
          </a:xfrm>
        </p:spPr>
      </p:pic>
      <p:pic>
        <p:nvPicPr>
          <p:cNvPr id="29" name="Picture Placeholder 28"/>
          <p:cNvPicPr>
            <a:picLocks noGrp="1" noChangeAspect="1"/>
          </p:cNvPicPr>
          <p:nvPr>
            <p:ph type="pic" sz="quarter" idx="129"/>
          </p:nvPr>
        </p:nvPicPr>
        <p:blipFill>
          <a:blip r:embed="rId5" cstate="print">
            <a:extLst>
              <a:ext uri="{28A0092B-C50C-407E-A947-70E740481C1C}">
                <a14:useLocalDpi xmlns:a14="http://schemas.microsoft.com/office/drawing/2010/main" val="0"/>
              </a:ext>
            </a:extLst>
          </a:blip>
          <a:srcRect t="5872" b="5872"/>
          <a:stretch>
            <a:fillRect/>
          </a:stretch>
        </p:blipFill>
        <p:spPr>
          <a:xfrm>
            <a:off x="13978060" y="12244516"/>
            <a:ext cx="4754108" cy="2449512"/>
          </a:xfrm>
        </p:spPr>
      </p:pic>
      <p:pic>
        <p:nvPicPr>
          <p:cNvPr id="19" name="Picture Placeholder 18"/>
          <p:cNvPicPr>
            <a:picLocks noGrp="1" noChangeAspect="1"/>
          </p:cNvPicPr>
          <p:nvPr>
            <p:ph type="pic" sz="quarter" idx="131"/>
          </p:nvPr>
        </p:nvPicPr>
        <p:blipFill>
          <a:blip r:embed="rId6" cstate="print">
            <a:extLst>
              <a:ext uri="{28A0092B-C50C-407E-A947-70E740481C1C}">
                <a14:useLocalDpi xmlns:a14="http://schemas.microsoft.com/office/drawing/2010/main" val="0"/>
              </a:ext>
            </a:extLst>
          </a:blip>
          <a:srcRect t="816" b="816"/>
          <a:stretch>
            <a:fillRect/>
          </a:stretch>
        </p:blipFill>
        <p:spPr>
          <a:xfrm>
            <a:off x="25329168" y="12758017"/>
            <a:ext cx="1433202" cy="1422142"/>
          </a:xfrm>
        </p:spPr>
      </p:pic>
      <p:pic>
        <p:nvPicPr>
          <p:cNvPr id="18" name="Picture Placeholder 17"/>
          <p:cNvPicPr>
            <a:picLocks noGrp="1" noChangeAspect="1"/>
          </p:cNvPicPr>
          <p:nvPr>
            <p:ph type="pic" sz="quarter" idx="132"/>
          </p:nvPr>
        </p:nvPicPr>
        <p:blipFill>
          <a:blip r:embed="rId7" cstate="print">
            <a:extLst>
              <a:ext uri="{28A0092B-C50C-407E-A947-70E740481C1C}">
                <a14:useLocalDpi xmlns:a14="http://schemas.microsoft.com/office/drawing/2010/main" val="0"/>
              </a:ext>
            </a:extLst>
          </a:blip>
          <a:srcRect l="2052" r="2052"/>
          <a:stretch>
            <a:fillRect/>
          </a:stretch>
        </p:blipFill>
        <p:spPr>
          <a:xfrm>
            <a:off x="7261012" y="7261661"/>
            <a:ext cx="3080515" cy="2068656"/>
          </a:xfrm>
        </p:spPr>
      </p:pic>
      <p:pic>
        <p:nvPicPr>
          <p:cNvPr id="17" name="Picture Placeholder 16"/>
          <p:cNvPicPr>
            <a:picLocks noGrp="1" noChangeAspect="1"/>
          </p:cNvPicPr>
          <p:nvPr>
            <p:ph type="pic" sz="quarter" idx="133"/>
          </p:nvPr>
        </p:nvPicPr>
        <p:blipFill>
          <a:blip r:embed="rId8" cstate="print">
            <a:extLst>
              <a:ext uri="{28A0092B-C50C-407E-A947-70E740481C1C}">
                <a14:useLocalDpi xmlns:a14="http://schemas.microsoft.com/office/drawing/2010/main" val="0"/>
              </a:ext>
            </a:extLst>
          </a:blip>
          <a:srcRect l="3424" r="3424"/>
          <a:stretch>
            <a:fillRect/>
          </a:stretch>
        </p:blipFill>
        <p:spPr>
          <a:xfrm>
            <a:off x="10369748" y="7224798"/>
            <a:ext cx="3161003" cy="2105520"/>
          </a:xfrm>
        </p:spPr>
      </p:pic>
      <p:pic>
        <p:nvPicPr>
          <p:cNvPr id="12" name="Picture Placeholder 11"/>
          <p:cNvPicPr>
            <a:picLocks noGrp="1" noChangeAspect="1"/>
          </p:cNvPicPr>
          <p:nvPr>
            <p:ph type="pic" sz="quarter" idx="134"/>
          </p:nvPr>
        </p:nvPicPr>
        <p:blipFill>
          <a:blip r:embed="rId9">
            <a:extLst>
              <a:ext uri="{28A0092B-C50C-407E-A947-70E740481C1C}">
                <a14:useLocalDpi xmlns:a14="http://schemas.microsoft.com/office/drawing/2010/main" val="0"/>
              </a:ext>
            </a:extLst>
          </a:blip>
          <a:srcRect t="262" b="262"/>
          <a:stretch>
            <a:fillRect/>
          </a:stretch>
        </p:blipFill>
        <p:spPr>
          <a:xfrm>
            <a:off x="13934443" y="8363860"/>
            <a:ext cx="4768450" cy="3363320"/>
          </a:xfrm>
        </p:spPr>
      </p:pic>
      <p:sp>
        <p:nvSpPr>
          <p:cNvPr id="209" name="Text Placeholder 208"/>
          <p:cNvSpPr>
            <a:spLocks noGrp="1"/>
          </p:cNvSpPr>
          <p:nvPr>
            <p:ph type="body" sz="quarter" idx="136"/>
          </p:nvPr>
        </p:nvSpPr>
        <p:spPr/>
        <p:txBody>
          <a:bodyPr/>
          <a:lstStyle/>
          <a:p>
            <a:endParaRPr lang="en-US"/>
          </a:p>
        </p:txBody>
      </p:sp>
      <p:sp>
        <p:nvSpPr>
          <p:cNvPr id="210" name="Text Placeholder 209"/>
          <p:cNvSpPr>
            <a:spLocks noGrp="1"/>
          </p:cNvSpPr>
          <p:nvPr>
            <p:ph type="body" sz="quarter" idx="137"/>
          </p:nvPr>
        </p:nvSpPr>
        <p:spPr/>
        <p:txBody>
          <a:bodyPr/>
          <a:lstStyle/>
          <a:p>
            <a:endParaRPr lang="en-US"/>
          </a:p>
        </p:txBody>
      </p:sp>
      <p:sp>
        <p:nvSpPr>
          <p:cNvPr id="211" name="Text Placeholder 210"/>
          <p:cNvSpPr>
            <a:spLocks noGrp="1"/>
          </p:cNvSpPr>
          <p:nvPr>
            <p:ph type="body" sz="quarter" idx="138"/>
          </p:nvPr>
        </p:nvSpPr>
        <p:spPr/>
        <p:txBody>
          <a:bodyPr/>
          <a:lstStyle/>
          <a:p>
            <a:endParaRPr lang="en-US"/>
          </a:p>
        </p:txBody>
      </p:sp>
      <p:sp>
        <p:nvSpPr>
          <p:cNvPr id="212" name="Text Placeholder 211"/>
          <p:cNvSpPr>
            <a:spLocks noGrp="1"/>
          </p:cNvSpPr>
          <p:nvPr>
            <p:ph type="body" sz="quarter" idx="139"/>
          </p:nvPr>
        </p:nvSpPr>
        <p:spPr/>
        <p:txBody>
          <a:bodyPr/>
          <a:lstStyle/>
          <a:p>
            <a:endParaRPr lang="en-US"/>
          </a:p>
        </p:txBody>
      </p:sp>
      <p:sp>
        <p:nvSpPr>
          <p:cNvPr id="213" name="Text Placeholder 212"/>
          <p:cNvSpPr>
            <a:spLocks noGrp="1"/>
          </p:cNvSpPr>
          <p:nvPr>
            <p:ph type="body" sz="quarter" idx="140"/>
          </p:nvPr>
        </p:nvSpPr>
        <p:spPr/>
        <p:txBody>
          <a:bodyPr/>
          <a:lstStyle/>
          <a:p>
            <a:endParaRPr lang="en-US"/>
          </a:p>
        </p:txBody>
      </p:sp>
      <p:sp>
        <p:nvSpPr>
          <p:cNvPr id="214" name="Text Placeholder 213"/>
          <p:cNvSpPr>
            <a:spLocks noGrp="1"/>
          </p:cNvSpPr>
          <p:nvPr>
            <p:ph type="body" sz="quarter" idx="141"/>
          </p:nvPr>
        </p:nvSpPr>
        <p:spPr/>
        <p:txBody>
          <a:bodyPr/>
          <a:lstStyle/>
          <a:p>
            <a:endParaRPr lang="en-US"/>
          </a:p>
        </p:txBody>
      </p:sp>
      <p:sp>
        <p:nvSpPr>
          <p:cNvPr id="215" name="Text Placeholder 214"/>
          <p:cNvSpPr>
            <a:spLocks noGrp="1"/>
          </p:cNvSpPr>
          <p:nvPr>
            <p:ph type="body" sz="quarter" idx="142"/>
          </p:nvPr>
        </p:nvSpPr>
        <p:spPr/>
        <p:txBody>
          <a:bodyPr/>
          <a:lstStyle/>
          <a:p>
            <a:endParaRPr lang="en-US"/>
          </a:p>
        </p:txBody>
      </p:sp>
      <p:sp>
        <p:nvSpPr>
          <p:cNvPr id="216" name="Text Placeholder 215"/>
          <p:cNvSpPr>
            <a:spLocks noGrp="1"/>
          </p:cNvSpPr>
          <p:nvPr>
            <p:ph type="body" sz="quarter" idx="143"/>
          </p:nvPr>
        </p:nvSpPr>
        <p:spPr/>
        <p:txBody>
          <a:bodyPr/>
          <a:lstStyle/>
          <a:p>
            <a:endParaRPr lang="en-US"/>
          </a:p>
        </p:txBody>
      </p:sp>
      <p:sp>
        <p:nvSpPr>
          <p:cNvPr id="217" name="Text Placeholder 216"/>
          <p:cNvSpPr>
            <a:spLocks noGrp="1"/>
          </p:cNvSpPr>
          <p:nvPr>
            <p:ph type="body" sz="quarter" idx="144"/>
          </p:nvPr>
        </p:nvSpPr>
        <p:spPr/>
        <p:txBody>
          <a:bodyPr/>
          <a:lstStyle/>
          <a:p>
            <a:endParaRPr lang="en-US"/>
          </a:p>
        </p:txBody>
      </p:sp>
      <p:sp>
        <p:nvSpPr>
          <p:cNvPr id="218" name="Text Placeholder 217"/>
          <p:cNvSpPr>
            <a:spLocks noGrp="1"/>
          </p:cNvSpPr>
          <p:nvPr>
            <p:ph type="body" sz="quarter" idx="145"/>
          </p:nvPr>
        </p:nvSpPr>
        <p:spPr/>
        <p:txBody>
          <a:bodyPr/>
          <a:lstStyle/>
          <a:p>
            <a:endParaRPr lang="en-US"/>
          </a:p>
        </p:txBody>
      </p:sp>
      <p:sp>
        <p:nvSpPr>
          <p:cNvPr id="219" name="Text Placeholder 218"/>
          <p:cNvSpPr>
            <a:spLocks noGrp="1"/>
          </p:cNvSpPr>
          <p:nvPr>
            <p:ph type="body" sz="quarter" idx="146"/>
          </p:nvPr>
        </p:nvSpPr>
        <p:spPr/>
        <p:txBody>
          <a:bodyPr/>
          <a:lstStyle/>
          <a:p>
            <a:endParaRPr lang="en-US"/>
          </a:p>
        </p:txBody>
      </p:sp>
      <p:sp>
        <p:nvSpPr>
          <p:cNvPr id="220" name="Text Placeholder 219"/>
          <p:cNvSpPr>
            <a:spLocks noGrp="1"/>
          </p:cNvSpPr>
          <p:nvPr>
            <p:ph type="body" sz="quarter" idx="147"/>
          </p:nvPr>
        </p:nvSpPr>
        <p:spPr/>
        <p:txBody>
          <a:bodyPr/>
          <a:lstStyle/>
          <a:p>
            <a:endParaRPr lang="en-US"/>
          </a:p>
        </p:txBody>
      </p:sp>
      <p:sp>
        <p:nvSpPr>
          <p:cNvPr id="221" name="Text Placeholder 220"/>
          <p:cNvSpPr>
            <a:spLocks noGrp="1"/>
          </p:cNvSpPr>
          <p:nvPr>
            <p:ph type="body" sz="quarter" idx="148"/>
          </p:nvPr>
        </p:nvSpPr>
        <p:spPr/>
        <p:txBody>
          <a:bodyPr/>
          <a:lstStyle/>
          <a:p>
            <a:endParaRPr lang="en-US"/>
          </a:p>
        </p:txBody>
      </p:sp>
      <p:sp>
        <p:nvSpPr>
          <p:cNvPr id="222" name="Text Placeholder 221"/>
          <p:cNvSpPr>
            <a:spLocks noGrp="1"/>
          </p:cNvSpPr>
          <p:nvPr>
            <p:ph type="body" sz="quarter" idx="149"/>
          </p:nvPr>
        </p:nvSpPr>
        <p:spPr/>
        <p:txBody>
          <a:bodyPr/>
          <a:lstStyle/>
          <a:p>
            <a:endParaRPr lang="en-US"/>
          </a:p>
        </p:txBody>
      </p:sp>
      <p:sp>
        <p:nvSpPr>
          <p:cNvPr id="223" name="Text Placeholder 222"/>
          <p:cNvSpPr>
            <a:spLocks noGrp="1"/>
          </p:cNvSpPr>
          <p:nvPr>
            <p:ph type="body" sz="quarter" idx="150"/>
          </p:nvPr>
        </p:nvSpPr>
        <p:spPr>
          <a:xfrm>
            <a:off x="3607615" y="1394721"/>
            <a:ext cx="20107276" cy="440851"/>
          </a:xfrm>
        </p:spPr>
        <p:txBody>
          <a:bodyPr>
            <a:noAutofit/>
          </a:bodyPr>
          <a:lstStyle/>
          <a:p>
            <a:r>
              <a:rPr lang="en-US" sz="2000" dirty="0" smtClean="0"/>
              <a:t>Yves-Paul N. </a:t>
            </a:r>
            <a:r>
              <a:rPr lang="en-US" sz="2000" dirty="0" err="1" smtClean="0"/>
              <a:t>Nakache</a:t>
            </a:r>
            <a:r>
              <a:rPr lang="en-US" sz="2000" dirty="0" smtClean="0"/>
              <a:t>, MS</a:t>
            </a:r>
            <a:r>
              <a:rPr lang="en-US" sz="2000" baseline="30000" dirty="0"/>
              <a:t>1</a:t>
            </a:r>
            <a:r>
              <a:rPr lang="en-US" sz="2000" dirty="0" smtClean="0"/>
              <a:t>, </a:t>
            </a:r>
            <a:r>
              <a:rPr lang="en-US" sz="2000" dirty="0" err="1" smtClean="0"/>
              <a:t>Behrang</a:t>
            </a:r>
            <a:r>
              <a:rPr lang="en-US" sz="2000" dirty="0" smtClean="0"/>
              <a:t> </a:t>
            </a:r>
            <a:r>
              <a:rPr lang="en-US" sz="2000" dirty="0" err="1" smtClean="0"/>
              <a:t>Amini</a:t>
            </a:r>
            <a:r>
              <a:rPr lang="en-US" sz="2000" dirty="0" smtClean="0"/>
              <a:t>, MD, PhD</a:t>
            </a:r>
            <a:r>
              <a:rPr lang="en-US" sz="2000" baseline="30000" dirty="0" smtClean="0"/>
              <a:t>2</a:t>
            </a:r>
            <a:r>
              <a:rPr lang="en-US" sz="2000" dirty="0" smtClean="0"/>
              <a:t>, </a:t>
            </a:r>
            <a:r>
              <a:rPr lang="en-US" sz="2000" dirty="0" err="1"/>
              <a:t>Elisabet</a:t>
            </a:r>
            <a:r>
              <a:rPr lang="en-US" sz="2000" dirty="0"/>
              <a:t> </a:t>
            </a:r>
            <a:r>
              <a:rPr lang="en-US" sz="2000" dirty="0" err="1"/>
              <a:t>Manasanch</a:t>
            </a:r>
            <a:r>
              <a:rPr lang="en-US" sz="2000" dirty="0"/>
              <a:t>, </a:t>
            </a:r>
            <a:r>
              <a:rPr lang="en-US" sz="2000" dirty="0" smtClean="0"/>
              <a:t>MD</a:t>
            </a:r>
            <a:r>
              <a:rPr lang="en-US" sz="2000" baseline="30000" dirty="0" smtClean="0"/>
              <a:t>3</a:t>
            </a:r>
            <a:r>
              <a:rPr lang="en-US" sz="2000" dirty="0" smtClean="0"/>
              <a:t>, Wei Wei</a:t>
            </a:r>
            <a:r>
              <a:rPr lang="en-US" sz="2000" baseline="30000" dirty="0" smtClean="0"/>
              <a:t>4</a:t>
            </a:r>
            <a:r>
              <a:rPr lang="en-US" sz="2000" dirty="0" smtClean="0"/>
              <a:t>, Leon </a:t>
            </a:r>
            <a:r>
              <a:rPr lang="en-US" sz="2000" dirty="0" err="1" smtClean="0"/>
              <a:t>Lenchik</a:t>
            </a:r>
            <a:r>
              <a:rPr lang="en-US" sz="2000" dirty="0" smtClean="0"/>
              <a:t>, MD</a:t>
            </a:r>
            <a:r>
              <a:rPr lang="en-US" sz="2000" baseline="30000" dirty="0" smtClean="0"/>
              <a:t>5</a:t>
            </a:r>
            <a:r>
              <a:rPr lang="en-US" sz="2000" dirty="0" smtClean="0"/>
              <a:t>, Robert D. </a:t>
            </a:r>
            <a:r>
              <a:rPr lang="en-US" sz="2000" dirty="0" err="1" smtClean="0"/>
              <a:t>Boutin</a:t>
            </a:r>
            <a:r>
              <a:rPr lang="en-US" sz="2000" dirty="0" smtClean="0"/>
              <a:t>, MD</a:t>
            </a:r>
            <a:r>
              <a:rPr lang="en-US" sz="2000" baseline="30000" dirty="0"/>
              <a:t>1</a:t>
            </a:r>
            <a:r>
              <a:rPr lang="en-US" sz="2000" dirty="0" smtClean="0"/>
              <a:t>.</a:t>
            </a:r>
            <a:endParaRPr lang="en-US" sz="2000" dirty="0"/>
          </a:p>
        </p:txBody>
      </p:sp>
      <p:sp>
        <p:nvSpPr>
          <p:cNvPr id="224" name="Text Placeholder 223"/>
          <p:cNvSpPr>
            <a:spLocks noGrp="1"/>
          </p:cNvSpPr>
          <p:nvPr>
            <p:ph type="body" sz="quarter" idx="184"/>
          </p:nvPr>
        </p:nvSpPr>
        <p:spPr>
          <a:xfrm>
            <a:off x="3662362" y="1835572"/>
            <a:ext cx="20634552" cy="475382"/>
          </a:xfrm>
        </p:spPr>
        <p:txBody>
          <a:bodyPr>
            <a:normAutofit fontScale="70000" lnSpcReduction="20000"/>
          </a:bodyPr>
          <a:lstStyle/>
          <a:p>
            <a:r>
              <a:rPr lang="en-US" baseline="30000" dirty="0" smtClean="0"/>
              <a:t>1</a:t>
            </a:r>
            <a:r>
              <a:rPr lang="en-US" sz="2400" dirty="0" smtClean="0"/>
              <a:t>University of California, Davis Medical Center; </a:t>
            </a:r>
            <a:r>
              <a:rPr lang="en-US" sz="2400" baseline="30000" dirty="0" smtClean="0"/>
              <a:t>2</a:t>
            </a:r>
            <a:r>
              <a:rPr lang="en-US" sz="2400" dirty="0"/>
              <a:t>Department of Diagnostic </a:t>
            </a:r>
            <a:r>
              <a:rPr lang="en-US" sz="2400" dirty="0" smtClean="0"/>
              <a:t>Radiology, </a:t>
            </a:r>
            <a:r>
              <a:rPr lang="en-US" sz="2400" baseline="30000" dirty="0" smtClean="0"/>
              <a:t>3</a:t>
            </a:r>
            <a:r>
              <a:rPr lang="en-US" sz="2400" dirty="0" smtClean="0"/>
              <a:t>Department of Lymphoma/Myeloma, </a:t>
            </a:r>
            <a:r>
              <a:rPr lang="en-US" sz="2400" baseline="30000" dirty="0" smtClean="0"/>
              <a:t>4</a:t>
            </a:r>
            <a:r>
              <a:rPr lang="en-US" sz="2400" dirty="0" smtClean="0"/>
              <a:t>Department of Biostatistics at </a:t>
            </a:r>
            <a:r>
              <a:rPr lang="en-US" sz="2400" dirty="0"/>
              <a:t>M.D. Anderson Cancer </a:t>
            </a:r>
            <a:r>
              <a:rPr lang="en-US" sz="2400" dirty="0" smtClean="0"/>
              <a:t>Center; </a:t>
            </a:r>
            <a:r>
              <a:rPr lang="en-US" sz="2400" baseline="30000" dirty="0" smtClean="0"/>
              <a:t>5</a:t>
            </a:r>
            <a:r>
              <a:rPr lang="en-US" sz="2400" dirty="0" smtClean="0"/>
              <a:t>Wake </a:t>
            </a:r>
            <a:r>
              <a:rPr lang="en-US" sz="2400" dirty="0"/>
              <a:t>Forest Baptist Medical Center</a:t>
            </a:r>
          </a:p>
        </p:txBody>
      </p:sp>
      <p:sp>
        <p:nvSpPr>
          <p:cNvPr id="225" name="Text Placeholder 224"/>
          <p:cNvSpPr>
            <a:spLocks noGrp="1"/>
          </p:cNvSpPr>
          <p:nvPr>
            <p:ph type="body" sz="quarter" idx="185"/>
          </p:nvPr>
        </p:nvSpPr>
        <p:spPr>
          <a:xfrm>
            <a:off x="3662362" y="157742"/>
            <a:ext cx="20107276" cy="834414"/>
          </a:xfrm>
        </p:spPr>
        <p:txBody>
          <a:bodyPr>
            <a:noAutofit/>
          </a:bodyPr>
          <a:lstStyle/>
          <a:p>
            <a:r>
              <a:rPr lang="en-US" sz="3200" dirty="0" smtClean="0"/>
              <a:t>PET-CT </a:t>
            </a:r>
            <a:r>
              <a:rPr lang="en-US" sz="3200" dirty="0"/>
              <a:t>Evaluation of Bone, Muscle, and Adipose Tissue:</a:t>
            </a:r>
          </a:p>
          <a:p>
            <a:r>
              <a:rPr lang="en-US" sz="3200" dirty="0"/>
              <a:t>Feasibility of Serendipitous Biomarkers for Patients with Smoldering Multiple Myeloma</a:t>
            </a:r>
            <a:r>
              <a:rPr lang="en-US" sz="3200" dirty="0" smtClean="0"/>
              <a:t> </a:t>
            </a:r>
            <a:endParaRPr lang="en-US" sz="3200" dirty="0"/>
          </a:p>
        </p:txBody>
      </p:sp>
      <p:pic>
        <p:nvPicPr>
          <p:cNvPr id="62" name="Picture 4997" descr="Don%20Burnstein%20UCD_seal_ne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3682" y="197699"/>
            <a:ext cx="2056213" cy="205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4997" descr="Don%20Burnstein%20UCD_seal_ne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104445" y="205461"/>
            <a:ext cx="2056213" cy="205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288879" y="9299712"/>
            <a:ext cx="6249105" cy="1323439"/>
          </a:xfrm>
          <a:prstGeom prst="rect">
            <a:avLst/>
          </a:prstGeom>
        </p:spPr>
        <p:txBody>
          <a:bodyPr wrap="square">
            <a:spAutoFit/>
          </a:bodyPr>
          <a:lstStyle/>
          <a:p>
            <a:r>
              <a:rPr lang="en-US" sz="1600" i="1" dirty="0"/>
              <a:t>Fig.1: Axial non-contrast CT scan showing representative measurements: [A] at T12, left </a:t>
            </a:r>
            <a:r>
              <a:rPr lang="en-US" sz="1600" i="1" dirty="0" err="1"/>
              <a:t>paraspinal</a:t>
            </a:r>
            <a:r>
              <a:rPr lang="en-US" sz="1600" i="1" dirty="0"/>
              <a:t> muscle attenuation and cross-sectional area, [B] at L4, visceral fat and bone attenuations, [C] at the femoral neck, bone and rectus </a:t>
            </a:r>
            <a:r>
              <a:rPr lang="en-US" sz="1600" i="1" dirty="0" err="1"/>
              <a:t>femoris</a:t>
            </a:r>
            <a:r>
              <a:rPr lang="en-US" sz="1600" i="1" dirty="0"/>
              <a:t> attenuations, and [D] at the mid thigh, rectus </a:t>
            </a:r>
            <a:r>
              <a:rPr lang="en-US" sz="1600" i="1" dirty="0" err="1"/>
              <a:t>femoris</a:t>
            </a:r>
            <a:r>
              <a:rPr lang="en-US" sz="1600" i="1" dirty="0"/>
              <a:t> muscle and fat attenuations.</a:t>
            </a:r>
            <a:r>
              <a:rPr lang="en-US" sz="1600" i="1" dirty="0"/>
              <a:t> </a:t>
            </a:r>
            <a:endParaRPr lang="en-US" sz="1600" i="1" dirty="0"/>
          </a:p>
        </p:txBody>
      </p:sp>
      <p:pic>
        <p:nvPicPr>
          <p:cNvPr id="16" name="Picture Placeholder 15"/>
          <p:cNvPicPr>
            <a:picLocks noGrp="1" noChangeAspect="1"/>
          </p:cNvPicPr>
          <p:nvPr>
            <p:ph type="pic" sz="quarter" idx="135"/>
          </p:nvPr>
        </p:nvPicPr>
        <p:blipFill>
          <a:blip r:embed="rId11" cstate="print">
            <a:extLst>
              <a:ext uri="{28A0092B-C50C-407E-A947-70E740481C1C}">
                <a14:useLocalDpi xmlns:a14="http://schemas.microsoft.com/office/drawing/2010/main" val="0"/>
              </a:ext>
            </a:extLst>
          </a:blip>
          <a:srcRect t="1881" b="1881"/>
          <a:stretch>
            <a:fillRect/>
          </a:stretch>
        </p:blipFill>
        <p:spPr>
          <a:xfrm>
            <a:off x="10319616" y="5316161"/>
            <a:ext cx="3190875" cy="1919288"/>
          </a:xfrm>
        </p:spPr>
      </p:pic>
      <p:pic>
        <p:nvPicPr>
          <p:cNvPr id="15" name="Picture Placeholder 14"/>
          <p:cNvPicPr>
            <a:picLocks noGrp="1" noChangeAspect="1"/>
          </p:cNvPicPr>
          <p:nvPr>
            <p:ph type="pic" sz="quarter" idx="135"/>
          </p:nvPr>
        </p:nvPicPr>
        <p:blipFill>
          <a:blip r:embed="rId12" cstate="print">
            <a:extLst>
              <a:ext uri="{28A0092B-C50C-407E-A947-70E740481C1C}">
                <a14:useLocalDpi xmlns:a14="http://schemas.microsoft.com/office/drawing/2010/main" val="0"/>
              </a:ext>
            </a:extLst>
          </a:blip>
          <a:srcRect t="44" b="44"/>
          <a:stretch>
            <a:fillRect/>
          </a:stretch>
        </p:blipFill>
        <p:spPr>
          <a:xfrm>
            <a:off x="7265988" y="5324911"/>
            <a:ext cx="3079750" cy="1936750"/>
          </a:xfrm>
        </p:spPr>
      </p:pic>
      <p:sp>
        <p:nvSpPr>
          <p:cNvPr id="196" name="Text Placeholder 195"/>
          <p:cNvSpPr>
            <a:spLocks noGrp="1"/>
          </p:cNvSpPr>
          <p:nvPr>
            <p:ph type="body" sz="quarter" idx="123"/>
          </p:nvPr>
        </p:nvSpPr>
        <p:spPr>
          <a:xfrm>
            <a:off x="9975348" y="6869214"/>
            <a:ext cx="3906896" cy="805482"/>
          </a:xfrm>
        </p:spPr>
        <p:txBody>
          <a:bodyPr/>
          <a:lstStyle/>
          <a:p>
            <a:r>
              <a:rPr lang="en-US" sz="1600" dirty="0" smtClean="0">
                <a:solidFill>
                  <a:schemeClr val="bg1"/>
                </a:solidFill>
              </a:rPr>
              <a:t> A  B</a:t>
            </a:r>
          </a:p>
          <a:p>
            <a:r>
              <a:rPr lang="en-US" sz="1600" dirty="0" smtClean="0">
                <a:solidFill>
                  <a:schemeClr val="bg1"/>
                </a:solidFill>
              </a:rPr>
              <a:t> C  </a:t>
            </a:r>
            <a:r>
              <a:rPr lang="en-US" sz="1600" dirty="0" smtClean="0">
                <a:solidFill>
                  <a:schemeClr val="bg1"/>
                </a:solidFill>
              </a:rPr>
              <a:t>D</a:t>
            </a:r>
            <a:endParaRPr lang="en-US" sz="1600" dirty="0">
              <a:solidFill>
                <a:schemeClr val="bg1"/>
              </a:solidFill>
            </a:endParaRPr>
          </a:p>
        </p:txBody>
      </p:sp>
      <p:sp>
        <p:nvSpPr>
          <p:cNvPr id="74" name="Text Placeholder 178"/>
          <p:cNvSpPr>
            <a:spLocks noGrp="1"/>
          </p:cNvSpPr>
          <p:nvPr>
            <p:ph type="body" sz="quarter" idx="25"/>
          </p:nvPr>
        </p:nvSpPr>
        <p:spPr>
          <a:xfrm>
            <a:off x="20629945" y="11480944"/>
            <a:ext cx="6279386" cy="428684"/>
          </a:xfrm>
        </p:spPr>
        <p:txBody>
          <a:bodyPr/>
          <a:lstStyle/>
          <a:p>
            <a:r>
              <a:rPr lang="en-US" dirty="0" smtClean="0"/>
              <a:t>CONCLUSION</a:t>
            </a:r>
            <a:endParaRPr lang="en-US" dirty="0"/>
          </a:p>
        </p:txBody>
      </p:sp>
      <p:sp>
        <p:nvSpPr>
          <p:cNvPr id="76" name="Text Placeholder 186"/>
          <p:cNvSpPr>
            <a:spLocks noGrp="1"/>
          </p:cNvSpPr>
          <p:nvPr>
            <p:ph type="body" sz="quarter" idx="107"/>
          </p:nvPr>
        </p:nvSpPr>
        <p:spPr>
          <a:xfrm>
            <a:off x="20629830" y="11823377"/>
            <a:ext cx="6225540" cy="1002459"/>
          </a:xfrm>
        </p:spPr>
        <p:txBody>
          <a:bodyPr/>
          <a:lstStyle/>
          <a:p>
            <a:r>
              <a:rPr lang="en-US" sz="1600" dirty="0"/>
              <a:t>This study demonstrates the feasibility of the serendipitous analysis of body composition -- bone, muscle, and fat -- on routine PET-CT exams in order to assess body composition.</a:t>
            </a:r>
            <a:endParaRPr lang="en-US" sz="1600" dirty="0"/>
          </a:p>
        </p:txBody>
      </p:sp>
      <p:sp>
        <p:nvSpPr>
          <p:cNvPr id="77" name="Rectangle 76"/>
          <p:cNvSpPr/>
          <p:nvPr/>
        </p:nvSpPr>
        <p:spPr>
          <a:xfrm>
            <a:off x="13938425" y="11687839"/>
            <a:ext cx="5102022" cy="584775"/>
          </a:xfrm>
          <a:prstGeom prst="rect">
            <a:avLst/>
          </a:prstGeom>
        </p:spPr>
        <p:txBody>
          <a:bodyPr wrap="square">
            <a:spAutoFit/>
          </a:bodyPr>
          <a:lstStyle/>
          <a:p>
            <a:r>
              <a:rPr lang="en-US" sz="1600" i="1" dirty="0" smtClean="0"/>
              <a:t>Fig.2: Progression-free survival for patients stratified </a:t>
            </a:r>
            <a:r>
              <a:rPr lang="en-US" sz="1600" i="1" smtClean="0"/>
              <a:t>by TMD. </a:t>
            </a:r>
            <a:r>
              <a:rPr lang="en-US" sz="1600" i="1" dirty="0" smtClean="0"/>
              <a:t>The 3</a:t>
            </a:r>
            <a:r>
              <a:rPr lang="en-US" sz="1600" i="1" baseline="30000" dirty="0" smtClean="0"/>
              <a:t>rd</a:t>
            </a:r>
            <a:r>
              <a:rPr lang="en-US" sz="1600" i="1" dirty="0" smtClean="0"/>
              <a:t> quartile was associated with worse survival. </a:t>
            </a:r>
          </a:p>
        </p:txBody>
      </p:sp>
      <p:pic>
        <p:nvPicPr>
          <p:cNvPr id="26" name="Picture Placeholder 25"/>
          <p:cNvPicPr>
            <a:picLocks noGrp="1" noChangeAspect="1"/>
          </p:cNvPicPr>
          <p:nvPr>
            <p:ph type="pic" sz="quarter" idx="130"/>
          </p:nvPr>
        </p:nvPicPr>
        <p:blipFill>
          <a:blip r:embed="rId3">
            <a:extLst>
              <a:ext uri="{28A0092B-C50C-407E-A947-70E740481C1C}">
                <a14:useLocalDpi xmlns:a14="http://schemas.microsoft.com/office/drawing/2010/main" val="0"/>
              </a:ext>
            </a:extLst>
          </a:blip>
          <a:stretch>
            <a:fillRect/>
          </a:stretch>
        </p:blipFill>
        <p:spPr>
          <a:xfrm>
            <a:off x="18763155" y="8363859"/>
            <a:ext cx="1403094" cy="4394158"/>
          </a:xfrm>
        </p:spPr>
      </p:pic>
      <p:sp>
        <p:nvSpPr>
          <p:cNvPr id="86" name="Rectangle 85"/>
          <p:cNvSpPr/>
          <p:nvPr/>
        </p:nvSpPr>
        <p:spPr>
          <a:xfrm>
            <a:off x="18763269" y="12753892"/>
            <a:ext cx="1402980" cy="584775"/>
          </a:xfrm>
          <a:prstGeom prst="rect">
            <a:avLst/>
          </a:prstGeom>
        </p:spPr>
        <p:txBody>
          <a:bodyPr wrap="square">
            <a:spAutoFit/>
          </a:bodyPr>
          <a:lstStyle/>
          <a:p>
            <a:r>
              <a:rPr lang="en-US" sz="1600" i="1" dirty="0" smtClean="0"/>
              <a:t>Tab.1: </a:t>
            </a:r>
            <a:r>
              <a:rPr lang="en-US" sz="1600" i="1" dirty="0"/>
              <a:t>Patients Characteristics </a:t>
            </a:r>
            <a:endParaRPr lang="en-US" sz="1600" i="1" dirty="0"/>
          </a:p>
        </p:txBody>
      </p:sp>
      <p:sp>
        <p:nvSpPr>
          <p:cNvPr id="28" name="Rectangle 27"/>
          <p:cNvSpPr/>
          <p:nvPr/>
        </p:nvSpPr>
        <p:spPr>
          <a:xfrm>
            <a:off x="20625068" y="2848306"/>
            <a:ext cx="6276022" cy="1569660"/>
          </a:xfrm>
          <a:prstGeom prst="rect">
            <a:avLst/>
          </a:prstGeom>
        </p:spPr>
        <p:txBody>
          <a:bodyPr wrap="square">
            <a:spAutoFit/>
          </a:bodyPr>
          <a:lstStyle/>
          <a:p>
            <a:r>
              <a:rPr lang="en-US" sz="1600" dirty="0"/>
              <a:t>Curves for survival and progression of disease for the quartiles of derived indices (TMI, LMI, TMD, LMD) were </a:t>
            </a:r>
            <a:r>
              <a:rPr lang="en-US" sz="1600" dirty="0" smtClean="0"/>
              <a:t>generated (</a:t>
            </a:r>
            <a:r>
              <a:rPr lang="en-US" sz="1600" b="1" dirty="0" smtClean="0"/>
              <a:t>Tab. 2</a:t>
            </a:r>
            <a:r>
              <a:rPr lang="en-US" sz="1600" dirty="0" smtClean="0"/>
              <a:t>).  </a:t>
            </a:r>
            <a:r>
              <a:rPr lang="en-US" sz="1600" dirty="0"/>
              <a:t>Kaplan-Meier survival analysis for TMD is shown in </a:t>
            </a:r>
            <a:r>
              <a:rPr lang="en-US" sz="1600" b="1" dirty="0"/>
              <a:t>Fig. 2</a:t>
            </a:r>
            <a:r>
              <a:rPr lang="en-US" sz="1600" dirty="0"/>
              <a:t>.  Additional curves are currently being plotted to evaluate other different measures (CSA and AA of osseous, muscle and adipose tissues at femoral neck &amp;</a:t>
            </a:r>
            <a:r>
              <a:rPr lang="en-US" sz="1600" dirty="0" smtClean="0"/>
              <a:t> </a:t>
            </a:r>
            <a:r>
              <a:rPr lang="en-US" sz="1600" dirty="0"/>
              <a:t>mid thigh levels) </a:t>
            </a:r>
            <a:r>
              <a:rPr lang="en-US" sz="1600" dirty="0" smtClean="0"/>
              <a:t>in </a:t>
            </a:r>
            <a:r>
              <a:rPr lang="en-US" sz="1600" b="1" dirty="0" smtClean="0"/>
              <a:t>Tab. 3.</a:t>
            </a:r>
            <a:r>
              <a:rPr lang="en-US" sz="1600" dirty="0" smtClean="0"/>
              <a:t> </a:t>
            </a:r>
            <a:endParaRPr lang="en-US" sz="1600" dirty="0"/>
          </a:p>
        </p:txBody>
      </p:sp>
      <p:sp>
        <p:nvSpPr>
          <p:cNvPr id="90" name="Rectangle 89"/>
          <p:cNvSpPr/>
          <p:nvPr/>
        </p:nvSpPr>
        <p:spPr>
          <a:xfrm>
            <a:off x="18760448" y="13549848"/>
            <a:ext cx="1428874" cy="2062103"/>
          </a:xfrm>
          <a:prstGeom prst="rect">
            <a:avLst/>
          </a:prstGeom>
        </p:spPr>
        <p:txBody>
          <a:bodyPr wrap="square">
            <a:spAutoFit/>
          </a:bodyPr>
          <a:lstStyle/>
          <a:p>
            <a:r>
              <a:rPr lang="en-US" sz="1600" i="1" dirty="0" smtClean="0"/>
              <a:t>Tab.3: </a:t>
            </a:r>
            <a:r>
              <a:rPr lang="en-US" sz="1600" dirty="0"/>
              <a:t> </a:t>
            </a:r>
            <a:endParaRPr lang="en-US" sz="1600" dirty="0" smtClean="0"/>
          </a:p>
          <a:p>
            <a:r>
              <a:rPr lang="en-US" sz="1600" dirty="0" smtClean="0"/>
              <a:t>Summary </a:t>
            </a:r>
            <a:r>
              <a:rPr lang="en-US" sz="1600" dirty="0"/>
              <a:t>of individual </a:t>
            </a:r>
            <a:r>
              <a:rPr lang="en-US" sz="1600" dirty="0" smtClean="0"/>
              <a:t>measurements </a:t>
            </a:r>
          </a:p>
          <a:p>
            <a:endParaRPr lang="en-US" sz="1600" dirty="0"/>
          </a:p>
          <a:p>
            <a:r>
              <a:rPr lang="en-US" sz="1600" dirty="0" smtClean="0"/>
              <a:t>Tab.2: Summary </a:t>
            </a:r>
            <a:r>
              <a:rPr lang="en-US" sz="1600" dirty="0"/>
              <a:t>of indices </a:t>
            </a:r>
            <a:endParaRPr lang="en-US" sz="1600" i="1" dirty="0"/>
          </a:p>
        </p:txBody>
      </p:sp>
    </p:spTree>
    <p:extLst>
      <p:ext uri="{BB962C8B-B14F-4D97-AF65-F5344CB8AC3E}">
        <p14:creationId xmlns:p14="http://schemas.microsoft.com/office/powerpoint/2010/main" val="3417310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6787</TotalTime>
  <Words>1500</Words>
  <Application>Microsoft Macintosh PowerPoint</Application>
  <PresentationFormat>Custom</PresentationFormat>
  <Paragraphs>120</Paragraphs>
  <Slides>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Calibri</vt:lpstr>
      <vt:lpstr>Trebuchet MS</vt:lpstr>
      <vt:lpstr>Arial</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Yves-Paul Nicolas Nakache</cp:lastModifiedBy>
  <cp:revision>109</cp:revision>
  <cp:lastPrinted>2017-02-18T05:50:01Z</cp:lastPrinted>
  <dcterms:created xsi:type="dcterms:W3CDTF">2012-02-06T18:46:22Z</dcterms:created>
  <dcterms:modified xsi:type="dcterms:W3CDTF">2017-02-18T07:55:05Z</dcterms:modified>
</cp:coreProperties>
</file>